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77" r:id="rId2"/>
    <p:sldId id="261" r:id="rId3"/>
    <p:sldId id="262" r:id="rId4"/>
    <p:sldId id="263" r:id="rId5"/>
    <p:sldId id="264" r:id="rId6"/>
    <p:sldId id="270" r:id="rId7"/>
    <p:sldId id="265" r:id="rId8"/>
    <p:sldId id="278" r:id="rId9"/>
    <p:sldId id="266" r:id="rId10"/>
    <p:sldId id="279" r:id="rId11"/>
    <p:sldId id="274" r:id="rId12"/>
    <p:sldId id="275" r:id="rId13"/>
    <p:sldId id="280" r:id="rId14"/>
    <p:sldId id="272" r:id="rId15"/>
    <p:sldId id="273" r:id="rId16"/>
    <p:sldId id="267" r:id="rId17"/>
    <p:sldId id="268" r:id="rId18"/>
    <p:sldId id="276" r:id="rId19"/>
    <p:sldId id="269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%20school\Desktop\2022-23%20projects\for%20final%20lake%202022\check%20scientific%20names\graph\weavers%20colony%20bird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%20school\Desktop\2022-23%20projects\for%20final%20lake%202022\check%20scientific%20names\graph\weavers%20colony%20bird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%20school\Desktop\2022-23%20projects\for%20final%20lake%202022\check%20scientific%20names\graph\Families%20graph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Sheet1!$C$120</c:f>
              <c:strCache>
                <c:ptCount val="1"/>
                <c:pt idx="0">
                  <c:v>Identified Moths month wise</c:v>
                </c:pt>
              </c:strCache>
            </c:strRef>
          </c:tx>
          <c:cat>
            <c:multiLvlStrRef>
              <c:f>Sheet1!$A$121:$B$125</c:f>
              <c:multiLvlStrCache>
                <c:ptCount val="5"/>
                <c:lvl>
                  <c:pt idx="0">
                    <c:v>JULY</c:v>
                  </c:pt>
                  <c:pt idx="1">
                    <c:v>AUGUST</c:v>
                  </c:pt>
                  <c:pt idx="2">
                    <c:v>SEPTEMBER</c:v>
                  </c:pt>
                  <c:pt idx="3">
                    <c:v>OCTOBER</c:v>
                  </c:pt>
                  <c:pt idx="4">
                    <c:v>NOVEMBER</c:v>
                  </c:pt>
                </c:lvl>
                <c:lvl>
                  <c:pt idx="0">
                    <c:v>21 Species</c:v>
                  </c:pt>
                  <c:pt idx="1">
                    <c:v>24  Species</c:v>
                  </c:pt>
                  <c:pt idx="2">
                    <c:v>30  Species</c:v>
                  </c:pt>
                  <c:pt idx="3">
                    <c:v>22  Species</c:v>
                  </c:pt>
                  <c:pt idx="4">
                    <c:v>25  Species</c:v>
                  </c:pt>
                </c:lvl>
              </c:multiLvlStrCache>
            </c:multiLvlStrRef>
          </c:cat>
          <c:val>
            <c:numRef>
              <c:f>Sheet1!$C$121:$C$125</c:f>
              <c:numCache>
                <c:formatCode>General</c:formatCode>
                <c:ptCount val="5"/>
                <c:pt idx="0">
                  <c:v>21</c:v>
                </c:pt>
                <c:pt idx="1">
                  <c:v>24</c:v>
                </c:pt>
                <c:pt idx="2">
                  <c:v>30</c:v>
                </c:pt>
                <c:pt idx="3">
                  <c:v>22</c:v>
                </c:pt>
                <c:pt idx="4">
                  <c:v>25</c:v>
                </c:pt>
              </c:numCache>
            </c:numRef>
          </c:val>
        </c:ser>
        <c:axId val="69186688"/>
        <c:axId val="69173632"/>
      </c:barChart>
      <c:catAx>
        <c:axId val="69186688"/>
        <c:scaling>
          <c:orientation val="minMax"/>
        </c:scaling>
        <c:axPos val="b"/>
        <c:tickLblPos val="nextTo"/>
        <c:crossAx val="69173632"/>
        <c:crosses val="autoZero"/>
        <c:auto val="1"/>
        <c:lblAlgn val="ctr"/>
        <c:lblOffset val="100"/>
      </c:catAx>
      <c:valAx>
        <c:axId val="69173632"/>
        <c:scaling>
          <c:orientation val="minMax"/>
        </c:scaling>
        <c:axPos val="l"/>
        <c:majorGridlines/>
        <c:numFmt formatCode="General" sourceLinked="1"/>
        <c:tickLblPos val="nextTo"/>
        <c:crossAx val="69186688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2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Sheet2!$C$3:$C$4</c:f>
              <c:strCache>
                <c:ptCount val="1"/>
                <c:pt idx="0">
                  <c:v>Moth species documented monthly in various study sites  July</c:v>
                </c:pt>
              </c:strCache>
            </c:strRef>
          </c:tx>
          <c:cat>
            <c:strRef>
              <c:f>Sheet2!$B$5:$B$13</c:f>
              <c:strCache>
                <c:ptCount val="9"/>
                <c:pt idx="0">
                  <c:v>1st cross</c:v>
                </c:pt>
                <c:pt idx="1">
                  <c:v>3rd cross</c:v>
                </c:pt>
                <c:pt idx="2">
                  <c:v>5th cross</c:v>
                </c:pt>
                <c:pt idx="3">
                  <c:v>7th cross</c:v>
                </c:pt>
                <c:pt idx="4">
                  <c:v>9th cross (N)</c:v>
                </c:pt>
                <c:pt idx="5">
                  <c:v>9th cross (S)</c:v>
                </c:pt>
                <c:pt idx="6">
                  <c:v>12thcross (N)</c:v>
                </c:pt>
                <c:pt idx="7">
                  <c:v>12th cross (S)</c:v>
                </c:pt>
                <c:pt idx="8">
                  <c:v>13th cross</c:v>
                </c:pt>
              </c:strCache>
            </c:strRef>
          </c:cat>
          <c:val>
            <c:numRef>
              <c:f>Sheet2!$C$5:$C$13</c:f>
              <c:numCache>
                <c:formatCode>General</c:formatCode>
                <c:ptCount val="9"/>
                <c:pt idx="0">
                  <c:v>2</c:v>
                </c:pt>
                <c:pt idx="1">
                  <c:v>4</c:v>
                </c:pt>
                <c:pt idx="2">
                  <c:v>3</c:v>
                </c:pt>
                <c:pt idx="3">
                  <c:v>2</c:v>
                </c:pt>
                <c:pt idx="4">
                  <c:v>3</c:v>
                </c:pt>
                <c:pt idx="5">
                  <c:v>2</c:v>
                </c:pt>
                <c:pt idx="6">
                  <c:v>9</c:v>
                </c:pt>
                <c:pt idx="7">
                  <c:v>2</c:v>
                </c:pt>
                <c:pt idx="8">
                  <c:v>2</c:v>
                </c:pt>
              </c:numCache>
            </c:numRef>
          </c:val>
        </c:ser>
        <c:ser>
          <c:idx val="1"/>
          <c:order val="1"/>
          <c:tx>
            <c:strRef>
              <c:f>Sheet2!$D$3:$D$4</c:f>
              <c:strCache>
                <c:ptCount val="1"/>
                <c:pt idx="0">
                  <c:v>Moth species documented monthly in various study sites  Aug</c:v>
                </c:pt>
              </c:strCache>
            </c:strRef>
          </c:tx>
          <c:cat>
            <c:strRef>
              <c:f>Sheet2!$B$5:$B$13</c:f>
              <c:strCache>
                <c:ptCount val="9"/>
                <c:pt idx="0">
                  <c:v>1st cross</c:v>
                </c:pt>
                <c:pt idx="1">
                  <c:v>3rd cross</c:v>
                </c:pt>
                <c:pt idx="2">
                  <c:v>5th cross</c:v>
                </c:pt>
                <c:pt idx="3">
                  <c:v>7th cross</c:v>
                </c:pt>
                <c:pt idx="4">
                  <c:v>9th cross (N)</c:v>
                </c:pt>
                <c:pt idx="5">
                  <c:v>9th cross (S)</c:v>
                </c:pt>
                <c:pt idx="6">
                  <c:v>12thcross (N)</c:v>
                </c:pt>
                <c:pt idx="7">
                  <c:v>12th cross (S)</c:v>
                </c:pt>
                <c:pt idx="8">
                  <c:v>13th cross</c:v>
                </c:pt>
              </c:strCache>
            </c:strRef>
          </c:cat>
          <c:val>
            <c:numRef>
              <c:f>Sheet2!$D$5:$D$13</c:f>
              <c:numCache>
                <c:formatCode>General</c:formatCode>
                <c:ptCount val="9"/>
                <c:pt idx="0">
                  <c:v>3</c:v>
                </c:pt>
                <c:pt idx="1">
                  <c:v>2</c:v>
                </c:pt>
                <c:pt idx="2">
                  <c:v>12</c:v>
                </c:pt>
                <c:pt idx="3">
                  <c:v>2</c:v>
                </c:pt>
                <c:pt idx="4">
                  <c:v>2</c:v>
                </c:pt>
                <c:pt idx="5">
                  <c:v>3</c:v>
                </c:pt>
                <c:pt idx="6">
                  <c:v>9</c:v>
                </c:pt>
                <c:pt idx="7">
                  <c:v>2</c:v>
                </c:pt>
                <c:pt idx="8">
                  <c:v>3</c:v>
                </c:pt>
              </c:numCache>
            </c:numRef>
          </c:val>
        </c:ser>
        <c:ser>
          <c:idx val="2"/>
          <c:order val="2"/>
          <c:tx>
            <c:strRef>
              <c:f>Sheet2!$E$3:$E$4</c:f>
              <c:strCache>
                <c:ptCount val="1"/>
                <c:pt idx="0">
                  <c:v>Moth species documented monthly in various study sites  Sept</c:v>
                </c:pt>
              </c:strCache>
            </c:strRef>
          </c:tx>
          <c:cat>
            <c:strRef>
              <c:f>Sheet2!$B$5:$B$13</c:f>
              <c:strCache>
                <c:ptCount val="9"/>
                <c:pt idx="0">
                  <c:v>1st cross</c:v>
                </c:pt>
                <c:pt idx="1">
                  <c:v>3rd cross</c:v>
                </c:pt>
                <c:pt idx="2">
                  <c:v>5th cross</c:v>
                </c:pt>
                <c:pt idx="3">
                  <c:v>7th cross</c:v>
                </c:pt>
                <c:pt idx="4">
                  <c:v>9th cross (N)</c:v>
                </c:pt>
                <c:pt idx="5">
                  <c:v>9th cross (S)</c:v>
                </c:pt>
                <c:pt idx="6">
                  <c:v>12thcross (N)</c:v>
                </c:pt>
                <c:pt idx="7">
                  <c:v>12th cross (S)</c:v>
                </c:pt>
                <c:pt idx="8">
                  <c:v>13th cross</c:v>
                </c:pt>
              </c:strCache>
            </c:strRef>
          </c:cat>
          <c:val>
            <c:numRef>
              <c:f>Sheet2!$E$5:$E$13</c:f>
              <c:numCache>
                <c:formatCode>General</c:formatCode>
                <c:ptCount val="9"/>
                <c:pt idx="0">
                  <c:v>4</c:v>
                </c:pt>
                <c:pt idx="1">
                  <c:v>3</c:v>
                </c:pt>
                <c:pt idx="2">
                  <c:v>7</c:v>
                </c:pt>
                <c:pt idx="3">
                  <c:v>3</c:v>
                </c:pt>
                <c:pt idx="4">
                  <c:v>8</c:v>
                </c:pt>
                <c:pt idx="5">
                  <c:v>2</c:v>
                </c:pt>
                <c:pt idx="6">
                  <c:v>4</c:v>
                </c:pt>
                <c:pt idx="7">
                  <c:v>2</c:v>
                </c:pt>
                <c:pt idx="8">
                  <c:v>3</c:v>
                </c:pt>
              </c:numCache>
            </c:numRef>
          </c:val>
        </c:ser>
        <c:ser>
          <c:idx val="3"/>
          <c:order val="3"/>
          <c:tx>
            <c:strRef>
              <c:f>Sheet2!$F$3:$F$4</c:f>
              <c:strCache>
                <c:ptCount val="1"/>
                <c:pt idx="0">
                  <c:v>Moth species documented monthly in various study sites  Oct</c:v>
                </c:pt>
              </c:strCache>
            </c:strRef>
          </c:tx>
          <c:cat>
            <c:strRef>
              <c:f>Sheet2!$B$5:$B$13</c:f>
              <c:strCache>
                <c:ptCount val="9"/>
                <c:pt idx="0">
                  <c:v>1st cross</c:v>
                </c:pt>
                <c:pt idx="1">
                  <c:v>3rd cross</c:v>
                </c:pt>
                <c:pt idx="2">
                  <c:v>5th cross</c:v>
                </c:pt>
                <c:pt idx="3">
                  <c:v>7th cross</c:v>
                </c:pt>
                <c:pt idx="4">
                  <c:v>9th cross (N)</c:v>
                </c:pt>
                <c:pt idx="5">
                  <c:v>9th cross (S)</c:v>
                </c:pt>
                <c:pt idx="6">
                  <c:v>12thcross (N)</c:v>
                </c:pt>
                <c:pt idx="7">
                  <c:v>12th cross (S)</c:v>
                </c:pt>
                <c:pt idx="8">
                  <c:v>13th cross</c:v>
                </c:pt>
              </c:strCache>
            </c:strRef>
          </c:cat>
          <c:val>
            <c:numRef>
              <c:f>Sheet2!$F$5:$F$13</c:f>
              <c:numCache>
                <c:formatCode>General</c:formatCode>
                <c:ptCount val="9"/>
                <c:pt idx="0">
                  <c:v>3</c:v>
                </c:pt>
                <c:pt idx="1">
                  <c:v>2</c:v>
                </c:pt>
                <c:pt idx="2">
                  <c:v>4</c:v>
                </c:pt>
                <c:pt idx="3">
                  <c:v>2</c:v>
                </c:pt>
                <c:pt idx="4">
                  <c:v>4</c:v>
                </c:pt>
                <c:pt idx="5">
                  <c:v>2</c:v>
                </c:pt>
                <c:pt idx="6">
                  <c:v>5</c:v>
                </c:pt>
                <c:pt idx="7">
                  <c:v>3</c:v>
                </c:pt>
                <c:pt idx="8">
                  <c:v>2</c:v>
                </c:pt>
              </c:numCache>
            </c:numRef>
          </c:val>
        </c:ser>
        <c:ser>
          <c:idx val="4"/>
          <c:order val="4"/>
          <c:tx>
            <c:strRef>
              <c:f>Sheet2!$G$3:$G$4</c:f>
              <c:strCache>
                <c:ptCount val="1"/>
                <c:pt idx="0">
                  <c:v>Moth species documented monthly in various study sites  Nov</c:v>
                </c:pt>
              </c:strCache>
            </c:strRef>
          </c:tx>
          <c:cat>
            <c:strRef>
              <c:f>Sheet2!$B$5:$B$13</c:f>
              <c:strCache>
                <c:ptCount val="9"/>
                <c:pt idx="0">
                  <c:v>1st cross</c:v>
                </c:pt>
                <c:pt idx="1">
                  <c:v>3rd cross</c:v>
                </c:pt>
                <c:pt idx="2">
                  <c:v>5th cross</c:v>
                </c:pt>
                <c:pt idx="3">
                  <c:v>7th cross</c:v>
                </c:pt>
                <c:pt idx="4">
                  <c:v>9th cross (N)</c:v>
                </c:pt>
                <c:pt idx="5">
                  <c:v>9th cross (S)</c:v>
                </c:pt>
                <c:pt idx="6">
                  <c:v>12thcross (N)</c:v>
                </c:pt>
                <c:pt idx="7">
                  <c:v>12th cross (S)</c:v>
                </c:pt>
                <c:pt idx="8">
                  <c:v>13th cross</c:v>
                </c:pt>
              </c:strCache>
            </c:strRef>
          </c:cat>
          <c:val>
            <c:numRef>
              <c:f>Sheet2!$G$5:$G$13</c:f>
              <c:numCache>
                <c:formatCode>General</c:formatCode>
                <c:ptCount val="9"/>
                <c:pt idx="0">
                  <c:v>2</c:v>
                </c:pt>
                <c:pt idx="1">
                  <c:v>4</c:v>
                </c:pt>
                <c:pt idx="2">
                  <c:v>6</c:v>
                </c:pt>
                <c:pt idx="3">
                  <c:v>2</c:v>
                </c:pt>
                <c:pt idx="4">
                  <c:v>6</c:v>
                </c:pt>
                <c:pt idx="5">
                  <c:v>4</c:v>
                </c:pt>
                <c:pt idx="6">
                  <c:v>6</c:v>
                </c:pt>
                <c:pt idx="7">
                  <c:v>2</c:v>
                </c:pt>
                <c:pt idx="8">
                  <c:v>2</c:v>
                </c:pt>
              </c:numCache>
            </c:numRef>
          </c:val>
        </c:ser>
        <c:axId val="70360448"/>
        <c:axId val="70378624"/>
      </c:barChart>
      <c:catAx>
        <c:axId val="70360448"/>
        <c:scaling>
          <c:orientation val="minMax"/>
        </c:scaling>
        <c:axPos val="b"/>
        <c:tickLblPos val="nextTo"/>
        <c:crossAx val="70378624"/>
        <c:crosses val="autoZero"/>
        <c:auto val="1"/>
        <c:lblAlgn val="ctr"/>
        <c:lblOffset val="100"/>
      </c:catAx>
      <c:valAx>
        <c:axId val="70378624"/>
        <c:scaling>
          <c:orientation val="minMax"/>
        </c:scaling>
        <c:axPos val="l"/>
        <c:majorGridlines/>
        <c:numFmt formatCode="General" sourceLinked="1"/>
        <c:tickLblPos val="nextTo"/>
        <c:crossAx val="70360448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Sheet1!$C$1</c:f>
              <c:strCache>
                <c:ptCount val="1"/>
                <c:pt idx="0">
                  <c:v>Identified Moth Families</c:v>
                </c:pt>
              </c:strCache>
            </c:strRef>
          </c:tx>
          <c:cat>
            <c:multiLvlStrRef>
              <c:f>Sheet1!$A$2:$B$10</c:f>
              <c:multiLvlStrCache>
                <c:ptCount val="9"/>
                <c:lvl>
                  <c:pt idx="0">
                    <c:v>Bombycidae</c:v>
                  </c:pt>
                  <c:pt idx="1">
                    <c:v>Crambidae</c:v>
                  </c:pt>
                  <c:pt idx="2">
                    <c:v>Erebidae</c:v>
                  </c:pt>
                  <c:pt idx="3">
                    <c:v>Geometridae</c:v>
                  </c:pt>
                  <c:pt idx="4">
                    <c:v>Lasiocampidae</c:v>
                  </c:pt>
                  <c:pt idx="5">
                    <c:v>Noctuidae</c:v>
                  </c:pt>
                  <c:pt idx="6">
                    <c:v>Pyralidae</c:v>
                  </c:pt>
                  <c:pt idx="7">
                    <c:v>Sphingidae</c:v>
                  </c:pt>
                  <c:pt idx="8">
                    <c:v>Tortricidae</c:v>
                  </c:pt>
                </c:lvl>
                <c:lvl>
                  <c:pt idx="0">
                    <c:v>1</c:v>
                  </c:pt>
                  <c:pt idx="1">
                    <c:v>5</c:v>
                  </c:pt>
                  <c:pt idx="2">
                    <c:v>13</c:v>
                  </c:pt>
                  <c:pt idx="3">
                    <c:v>3</c:v>
                  </c:pt>
                  <c:pt idx="4">
                    <c:v>2</c:v>
                  </c:pt>
                  <c:pt idx="5">
                    <c:v>5</c:v>
                  </c:pt>
                  <c:pt idx="6">
                    <c:v>3</c:v>
                  </c:pt>
                  <c:pt idx="7">
                    <c:v>4</c:v>
                  </c:pt>
                  <c:pt idx="8">
                    <c:v>1</c:v>
                  </c:pt>
                </c:lvl>
              </c:multiLvlStrCache>
            </c:multiLvl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1</c:v>
                </c:pt>
                <c:pt idx="1">
                  <c:v>5</c:v>
                </c:pt>
                <c:pt idx="2">
                  <c:v>13</c:v>
                </c:pt>
                <c:pt idx="3">
                  <c:v>3</c:v>
                </c:pt>
                <c:pt idx="4">
                  <c:v>2</c:v>
                </c:pt>
                <c:pt idx="5">
                  <c:v>5</c:v>
                </c:pt>
                <c:pt idx="6">
                  <c:v>3</c:v>
                </c:pt>
                <c:pt idx="7">
                  <c:v>4</c:v>
                </c:pt>
                <c:pt idx="8">
                  <c:v>1</c:v>
                </c:pt>
              </c:numCache>
            </c:numRef>
          </c:val>
        </c:ser>
        <c:axId val="132073728"/>
        <c:axId val="132309376"/>
      </c:barChart>
      <c:catAx>
        <c:axId val="132073728"/>
        <c:scaling>
          <c:orientation val="minMax"/>
        </c:scaling>
        <c:axPos val="b"/>
        <c:tickLblPos val="nextTo"/>
        <c:crossAx val="132309376"/>
        <c:crosses val="autoZero"/>
        <c:auto val="1"/>
        <c:lblAlgn val="ctr"/>
        <c:lblOffset val="100"/>
      </c:catAx>
      <c:valAx>
        <c:axId val="132309376"/>
        <c:scaling>
          <c:orientation val="minMax"/>
        </c:scaling>
        <c:axPos val="l"/>
        <c:majorGridlines/>
        <c:numFmt formatCode="General" sourceLinked="1"/>
        <c:tickLblPos val="nextTo"/>
        <c:crossAx val="132073728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 b="1"/>
      </a:pPr>
      <a:endParaRPr lang="en-US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1D8BD707-D9CF-40AE-B4C6-C98DA3205C09}" type="datetimeFigureOut">
              <a:rPr lang="en-US" smtClean="0"/>
              <a:pPr/>
              <a:t>12/14/2022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1D8BD707-D9CF-40AE-B4C6-C98DA3205C09}" type="datetimeFigureOut">
              <a:rPr lang="en-US" smtClean="0"/>
              <a:pPr/>
              <a:t>12/14/2022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1D8BD707-D9CF-40AE-B4C6-C98DA3205C09}" type="datetimeFigureOut">
              <a:rPr lang="en-US" smtClean="0"/>
              <a:pPr/>
              <a:t>12/14/2022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28600"/>
            <a:ext cx="5105400" cy="1219200"/>
          </a:xfrm>
        </p:spPr>
        <p:txBody>
          <a:bodyPr>
            <a:normAutofit fontScale="90000"/>
          </a:bodyPr>
          <a:lstStyle/>
          <a:p>
            <a:pPr algn="l"/>
            <a:r>
              <a:rPr sz="4800"/>
              <a:t/>
            </a:r>
            <a:br>
              <a:rPr sz="4800"/>
            </a:b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28600" y="5715000"/>
            <a:ext cx="1371600" cy="762000"/>
          </a:xfrm>
          <a:prstGeom prst="rect">
            <a:avLst/>
          </a:prstGeom>
        </p:spPr>
        <p:txBody>
          <a:bodyPr vert="horz" tIns="0" rIns="4572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Team </a:t>
            </a:r>
          </a:p>
        </p:txBody>
      </p:sp>
      <p:sp>
        <p:nvSpPr>
          <p:cNvPr id="7" name="Rectangle 6"/>
          <p:cNvSpPr/>
          <p:nvPr/>
        </p:nvSpPr>
        <p:spPr>
          <a:xfrm>
            <a:off x="533400" y="4942582"/>
            <a:ext cx="7772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Observation and Documentation of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Moth Diversity in Weavers Colony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47800" y="5968425"/>
            <a:ext cx="69342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Lakshita</a:t>
            </a:r>
            <a:r>
              <a:rPr lang="en-US" sz="3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K, </a:t>
            </a:r>
            <a:r>
              <a:rPr lang="en-US" sz="32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Hemashree</a:t>
            </a:r>
            <a:r>
              <a:rPr lang="en-US" sz="3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K  Class 9</a:t>
            </a:r>
            <a:endParaRPr lang="en-US" sz="32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Picture 7"/>
          <p:cNvPicPr/>
          <p:nvPr/>
        </p:nvPicPr>
        <p:blipFill>
          <a:blip r:embed="rId2"/>
          <a:srcRect l="4098" t="41348" r="59153" b="37341"/>
          <a:stretch>
            <a:fillRect/>
          </a:stretch>
        </p:blipFill>
        <p:spPr bwMode="auto">
          <a:xfrm>
            <a:off x="685800" y="228600"/>
            <a:ext cx="77724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G:\1 SCAN COPIES SCHOOL ALL DOCUMENTS\School Letterhead.jpg"/>
          <p:cNvPicPr/>
          <p:nvPr/>
        </p:nvPicPr>
        <p:blipFill>
          <a:blip r:embed="rId3" cstate="print"/>
          <a:srcRect l="3045" t="1632" r="15865" b="84382"/>
          <a:stretch>
            <a:fillRect/>
          </a:stretch>
        </p:blipFill>
        <p:spPr bwMode="auto">
          <a:xfrm>
            <a:off x="1447800" y="3124200"/>
            <a:ext cx="6172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2514600" y="4495800"/>
            <a:ext cx="4343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LAKE CONFERENCE 2022</a:t>
            </a:r>
            <a:endParaRPr lang="en-US" sz="2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/>
        </p:nvGraphicFramePr>
        <p:xfrm>
          <a:off x="228600" y="685800"/>
          <a:ext cx="8686800" cy="579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1066800" y="228600"/>
            <a:ext cx="693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Moth species documented monthly in various study sites </a:t>
            </a:r>
            <a:endParaRPr lang="en-US" sz="16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905000" y="228600"/>
            <a:ext cx="56509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Checklist of Moths documented at weavers colony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57200" y="761998"/>
          <a:ext cx="8229600" cy="5980946"/>
        </p:xfrm>
        <a:graphic>
          <a:graphicData uri="http://schemas.openxmlformats.org/drawingml/2006/table">
            <a:tbl>
              <a:tblPr/>
              <a:tblGrid>
                <a:gridCol w="447209"/>
                <a:gridCol w="1785622"/>
                <a:gridCol w="2023278"/>
                <a:gridCol w="1340020"/>
                <a:gridCol w="537935"/>
                <a:gridCol w="578079"/>
                <a:gridCol w="505819"/>
                <a:gridCol w="505819"/>
                <a:gridCol w="505819"/>
              </a:tblGrid>
              <a:tr h="45720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SL</a:t>
                      </a:r>
                      <a:endParaRPr lang="en-US" sz="1400" dirty="0">
                        <a:solidFill>
                          <a:srgbClr val="00B05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No.</a:t>
                      </a:r>
                      <a:endParaRPr lang="en-US" sz="1400" dirty="0">
                        <a:solidFill>
                          <a:srgbClr val="00B05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377" marR="583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Common Name</a:t>
                      </a:r>
                      <a:endParaRPr lang="en-US" sz="1400" dirty="0">
                        <a:solidFill>
                          <a:srgbClr val="00B05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377" marR="583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Scientific Name</a:t>
                      </a:r>
                      <a:endParaRPr lang="en-US" sz="1400" dirty="0">
                        <a:solidFill>
                          <a:srgbClr val="00B05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377" marR="583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Family</a:t>
                      </a:r>
                      <a:endParaRPr lang="en-US" sz="1400" dirty="0">
                        <a:solidFill>
                          <a:srgbClr val="00B05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377" marR="583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July</a:t>
                      </a:r>
                      <a:endParaRPr lang="en-US" sz="1400" dirty="0">
                        <a:solidFill>
                          <a:srgbClr val="00B05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377" marR="583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Aug</a:t>
                      </a:r>
                      <a:endParaRPr lang="en-US" sz="1400" dirty="0">
                        <a:solidFill>
                          <a:srgbClr val="00B05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377" marR="583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Sep</a:t>
                      </a:r>
                      <a:endParaRPr lang="en-US" sz="1400" dirty="0">
                        <a:solidFill>
                          <a:srgbClr val="00B05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377" marR="583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Oct</a:t>
                      </a:r>
                      <a:endParaRPr lang="en-US" sz="1400" dirty="0">
                        <a:solidFill>
                          <a:srgbClr val="00B05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377" marR="583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Nov</a:t>
                      </a:r>
                      <a:endParaRPr lang="en-US" sz="1400" dirty="0">
                        <a:solidFill>
                          <a:srgbClr val="00B05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377" marR="583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65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377" marR="583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Buff silk moth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377" marR="583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Bombyx mori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377" marR="583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Bombycidae</a:t>
                      </a:r>
                      <a:endParaRPr lang="en-US" sz="14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377" marR="583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377" marR="583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377" marR="583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377" marR="583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377" marR="583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377" marR="583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65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377" marR="583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Beet webworm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377" marR="583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Spoladea recurvalis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377" marR="583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Crambidae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377" marR="583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377" marR="583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377" marR="583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377" marR="583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377" marR="583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377" marR="583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65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377" marR="583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Eggplant stem 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377" marR="583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Leucinodes orbonalis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377" marR="583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Crambidae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377" marR="583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377" marR="583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377" marR="583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377" marR="583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377" marR="583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377" marR="583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65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377" marR="583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Mother of pearl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377" marR="583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Pathania  ruralis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377" marR="583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Crambidae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377" marR="583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377" marR="583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377" marR="583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377" marR="583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377" marR="583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377" marR="583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65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377" marR="583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Yellow stem borer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377" marR="583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Scirpophaga incertulas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377" marR="583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Crambidae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377" marR="583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377" marR="583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377" marR="583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377" marR="583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377" marR="583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377" marR="583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65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377" marR="583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Small magpie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377" marR="583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Anania hortulata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377" marR="583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Crambidae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377" marR="583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377" marR="583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377" marR="583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377" marR="583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377" marR="583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377" marR="583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65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377" marR="583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Moss footman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377" marR="583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Nepita conferta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377" marR="583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Erebidae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377" marR="583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26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377" marR="583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377" marR="583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31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377" marR="583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377" marR="583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377" marR="583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65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377" marR="583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Common owlet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377" marR="583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Spirama retarta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377" marR="583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Erebidae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377" marR="583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377" marR="583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377" marR="583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377" marR="583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377" marR="583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377" marR="583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65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377" marR="583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Scarce footman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377" marR="583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Manulea discalis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377" marR="583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Erebidae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377" marR="583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377" marR="583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377" marR="583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377" marR="583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377" marR="583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377" marR="583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65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377" marR="583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Snouted tiger 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377" marR="583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Asota plana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377" marR="583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Erebidae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377" marR="583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377" marR="583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377" marR="583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377" marR="583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377" marR="583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377" marR="583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65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377" marR="583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Toxic tiger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377" marR="583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Carales arizonensis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377" marR="583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Erebidae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377" marR="583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377" marR="583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377" marR="583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377" marR="583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377" marR="583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377" marR="583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65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377" marR="583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Pink tiger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377" marR="583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Spilosoma latipennis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377" marR="583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Erebidae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377" marR="583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377" marR="583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377" marR="583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377" marR="583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377" marR="583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377" marR="583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65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377" marR="583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Cyana moth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377" marR="583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Cyana peregrina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377" marR="583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Erebidae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377" marR="583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377" marR="583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377" marR="583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377" marR="583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377" marR="583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377" marR="583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65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377" marR="583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Heliotrope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377" marR="583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Utetheisa pulchelloides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377" marR="583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Erebidae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377" marR="583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377" marR="583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377" marR="583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377" marR="583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377" marR="583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377" marR="583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65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377" marR="583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Leopard moth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377" marR="583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Hypercompe scribonia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377" marR="583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Erebidae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377" marR="583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377" marR="583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377" marR="583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377" marR="583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377" marR="583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377" marR="583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85802" y="228605"/>
          <a:ext cx="7696198" cy="6456734"/>
        </p:xfrm>
        <a:graphic>
          <a:graphicData uri="http://schemas.openxmlformats.org/drawingml/2006/table">
            <a:tbl>
              <a:tblPr/>
              <a:tblGrid>
                <a:gridCol w="418223"/>
                <a:gridCol w="1669887"/>
                <a:gridCol w="1892137"/>
                <a:gridCol w="1253167"/>
                <a:gridCol w="503067"/>
                <a:gridCol w="540612"/>
                <a:gridCol w="473035"/>
                <a:gridCol w="473035"/>
                <a:gridCol w="473035"/>
              </a:tblGrid>
              <a:tr h="253858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93" marR="4099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Common fungus 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93" marR="4099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Metalectra discalis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93" marR="4099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Erebidae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93" marR="4099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93" marR="4099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93" marR="4099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93" marR="4099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93" marR="4099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93" marR="4099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858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93" marR="4099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Yellow tussock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93" marR="4099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Dasychira basiflapa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93" marR="4099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Erebidae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93" marR="4099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93" marR="4099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93" marR="4099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93" marR="4099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93" marR="4099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93" marR="4099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858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93" marR="4099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Under wing moth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93" marR="4099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Catocola Sp.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93" marR="4099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Erebidae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93" marR="4099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93" marR="4099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93" marR="4099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93" marR="4099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93" marR="4099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93" marR="4099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858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93" marR="4099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Yellow tail tussock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93" marR="4099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Somena scintillans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93" marR="4099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Erebidae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93" marR="4099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93" marR="4099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93" marR="4099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93" marR="4099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93" marR="4099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93" marR="4099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858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93" marR="4099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Broken leaf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93" marR="4099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Circopetes obtusata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93" marR="4099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Geometridae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93" marR="4099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93" marR="4099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93" marR="4099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93" marR="4099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93" marR="4099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93" marR="4099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858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93" marR="4099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Little chiasmia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93" marR="4099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Chiasmia emersaria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93" marR="4099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Geometridae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93" marR="4099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93" marR="4099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93" marR="4099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93" marR="4099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93" marR="4099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93" marR="4099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858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93" marR="4099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Omnivores looper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93" marR="4099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Sabulodes aegrotata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93" marR="4099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Geometridae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93" marR="4099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93" marR="4099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93" marR="4099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93" marR="4099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93" marR="4099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93" marR="4099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56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23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93" marR="4099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Siva lappet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93" marR="4099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Streblote siva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93" marR="4099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Lasiocampidae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93" marR="4099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93" marR="4099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93" marR="4099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93" marR="4099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93" marR="4099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93" marR="4099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56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24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93" marR="4099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Small leaf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93" marR="4099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Phyllodes mallicifolia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93" marR="4099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Lasiocampidae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93" marR="4099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93" marR="4099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93" marR="4099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93" marR="4099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93" marR="4099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93" marR="4099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858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93" marR="4099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Cramers passenger 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93" marR="4099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Bastilla crameri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93" marR="4099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Noctuidae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93" marR="4099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93" marR="4099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93" marR="4099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93" marR="4099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93" marR="4099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93" marR="4099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56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26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93" marR="4099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Mouse moth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93" marR="4099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Amphipyra tragopoginis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93" marR="4099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Noctuidae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93" marR="4099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93" marR="4099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93" marR="4099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93" marR="4099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93" marR="4099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93" marR="4099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858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27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93" marR="4099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Green garden looper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93" marR="4099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Chrysodeixis eviosoma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93" marR="4099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Noctuidae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93" marR="4099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93" marR="4099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93" marR="4099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93" marR="4099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93" marR="4099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93" marR="4099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858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28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93" marR="4099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Triangular-striped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93" marR="4099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Chalciope mygdom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93" marR="4099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Noctuidae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93" marR="4099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93" marR="4099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93" marR="4099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93" marR="4099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93" marR="4099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93" marR="4099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858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29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93" marR="4099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Amyna moth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93" marR="4099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Amyna stricta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93" marR="4099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Noctuidae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93" marR="4099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93" marR="4099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93" marR="4099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93" marR="4099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93" marR="4099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93" marR="4099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858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93" marR="4099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Indian meal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93" marR="4099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Plodia interpunctella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93" marR="4099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Pyralidae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93" marR="4099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93" marR="4099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93" marR="4099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93" marR="4099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93" marR="4099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93" marR="4099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858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31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93" marR="4099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Bee moth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93" marR="4099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Aphomia sociell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93" marR="4099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Pyralidae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93" marR="4099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93" marR="4099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93" marR="4099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93" marR="4099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93" marR="4099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93" marR="4099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858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32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93" marR="4099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Grease moth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93" marR="4099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Aglossa pinguinalis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93" marR="4099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Pyralidae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93" marR="4099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93" marR="4099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93" marR="4099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93" marR="4099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93" marR="4099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93" marR="4099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858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33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93" marR="4099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Oleander hawk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93" marR="4099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Daphnis nerii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93" marR="4099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Sphingidae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93" marR="4099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93" marR="4099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93" marR="4099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93" marR="4099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93" marR="4099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93" marR="4099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858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34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93" marR="4099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Privet hawk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93" marR="4099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Sphinx ligustri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93" marR="4099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Sphingidae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93" marR="4099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93" marR="4099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93" marR="4099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93" marR="4099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93" marR="4099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93" marR="4099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56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35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93" marR="4099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Convolvulus hawk moth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93" marR="4099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Agrius convolvuli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93" marR="4099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Sphingidae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93" marR="4099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93" marR="4099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93" marR="4099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93" marR="4099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93" marR="4099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93" marR="4099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56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36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93" marR="4099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Crepuscular hawk moth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93" marR="4099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Nephele hespera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93" marR="4099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Sphingidae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93" marR="4099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93" marR="4099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93" marR="4099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93" marR="4099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93" marR="4099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93" marR="4099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858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37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93" marR="4099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Leaf roller moth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93" marR="4099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Tortric sp.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93" marR="4099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Tortricidae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93" marR="4099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93" marR="4099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93" marR="4099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93" marR="4099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93" marR="4099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93" marR="4099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/>
        </p:nvGraphicFramePr>
        <p:xfrm>
          <a:off x="457200" y="381000"/>
          <a:ext cx="8229600" cy="624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v school\Desktop\2022-23 projects\photos\4. MOTH DATA\Hemashree 9th std\eggs of moss footmen.jpeg"/>
          <p:cNvPicPr>
            <a:picLocks noChangeAspect="1" noChangeArrowheads="1"/>
          </p:cNvPicPr>
          <p:nvPr/>
        </p:nvPicPr>
        <p:blipFill>
          <a:blip r:embed="rId2"/>
          <a:srcRect l="47590" t="26667" r="28305" b="55555"/>
          <a:stretch>
            <a:fillRect/>
          </a:stretch>
        </p:blipFill>
        <p:spPr bwMode="auto">
          <a:xfrm>
            <a:off x="1752600" y="228600"/>
            <a:ext cx="1333500" cy="2133600"/>
          </a:xfrm>
          <a:prstGeom prst="rect">
            <a:avLst/>
          </a:prstGeom>
          <a:noFill/>
        </p:spPr>
      </p:pic>
      <p:pic>
        <p:nvPicPr>
          <p:cNvPr id="3075" name="Picture 3" descr="C:\Users\v school\Desktop\2022-23 projects\photos\4. MOTH DATA\Hemashree 9th std\Eggs of moss footmen at 1.44pm on 06-08-2022 were 27 eggs.jpeg"/>
          <p:cNvPicPr>
            <a:picLocks noChangeAspect="1" noChangeArrowheads="1"/>
          </p:cNvPicPr>
          <p:nvPr/>
        </p:nvPicPr>
        <p:blipFill>
          <a:blip r:embed="rId3"/>
          <a:srcRect l="33126" t="38889" r="45179" b="43333"/>
          <a:stretch>
            <a:fillRect/>
          </a:stretch>
        </p:blipFill>
        <p:spPr bwMode="auto">
          <a:xfrm>
            <a:off x="304800" y="228600"/>
            <a:ext cx="1219200" cy="2167467"/>
          </a:xfrm>
          <a:prstGeom prst="rect">
            <a:avLst/>
          </a:prstGeom>
          <a:noFill/>
        </p:spPr>
      </p:pic>
      <p:pic>
        <p:nvPicPr>
          <p:cNvPr id="3076" name="Picture 4" descr="C:\Users\v school\Desktop\2022-23 projects\photos\4. MOTH DATA\New\WhatsApp Image 2022-11-16 at 2.36.36 PM.jpeg"/>
          <p:cNvPicPr>
            <a:picLocks noChangeAspect="1" noChangeArrowheads="1"/>
          </p:cNvPicPr>
          <p:nvPr/>
        </p:nvPicPr>
        <p:blipFill>
          <a:blip r:embed="rId4"/>
          <a:srcRect l="35834" t="14978" r="33333" b="18314"/>
          <a:stretch>
            <a:fillRect/>
          </a:stretch>
        </p:blipFill>
        <p:spPr bwMode="auto">
          <a:xfrm>
            <a:off x="3352800" y="228600"/>
            <a:ext cx="1973580" cy="2133600"/>
          </a:xfrm>
          <a:prstGeom prst="rect">
            <a:avLst/>
          </a:prstGeom>
          <a:noFill/>
        </p:spPr>
      </p:pic>
      <p:pic>
        <p:nvPicPr>
          <p:cNvPr id="7" name="Picture 8" descr="C:\Users\v school\Desktop\2022-23 projects\photos\4. MOTH DATA\Hemashree 9th std\Moss footmen at 10.20pm on 28-07-2022.jpeg"/>
          <p:cNvPicPr>
            <a:picLocks noChangeAspect="1" noChangeArrowheads="1"/>
          </p:cNvPicPr>
          <p:nvPr/>
        </p:nvPicPr>
        <p:blipFill>
          <a:blip r:embed="rId5"/>
          <a:srcRect l="30716" t="16867" r="40358" b="57832"/>
          <a:stretch>
            <a:fillRect/>
          </a:stretch>
        </p:blipFill>
        <p:spPr bwMode="auto">
          <a:xfrm>
            <a:off x="5486400" y="228600"/>
            <a:ext cx="1524000" cy="2133600"/>
          </a:xfrm>
          <a:prstGeom prst="rect">
            <a:avLst/>
          </a:prstGeom>
          <a:noFill/>
        </p:spPr>
      </p:pic>
      <p:pic>
        <p:nvPicPr>
          <p:cNvPr id="8" name="Picture 10" descr="C:\Users\v school\Desktop\2022-23 projects\photos\4. MOTH DATA\Manohar 7th std\Yellow tail tussock moth at 4.50pm on 23-08-2022.jpeg"/>
          <p:cNvPicPr>
            <a:picLocks noChangeAspect="1" noChangeArrowheads="1"/>
          </p:cNvPicPr>
          <p:nvPr/>
        </p:nvPicPr>
        <p:blipFill>
          <a:blip r:embed="rId6"/>
          <a:srcRect l="29259" t="42222" r="35185" b="28889"/>
          <a:stretch>
            <a:fillRect/>
          </a:stretch>
        </p:blipFill>
        <p:spPr bwMode="auto">
          <a:xfrm>
            <a:off x="381000" y="3352800"/>
            <a:ext cx="1524000" cy="2286000"/>
          </a:xfrm>
          <a:prstGeom prst="rect">
            <a:avLst/>
          </a:prstGeom>
          <a:noFill/>
        </p:spPr>
      </p:pic>
      <p:pic>
        <p:nvPicPr>
          <p:cNvPr id="9" name="Picture 19" descr="C:\Users\v school\Desktop\2022-23 projects\photos\4. MOTH DATA\New\WhatsApp Image 2022-11-16 at 2.38.36 PM.jpeg"/>
          <p:cNvPicPr>
            <a:picLocks noChangeAspect="1" noChangeArrowheads="1"/>
          </p:cNvPicPr>
          <p:nvPr/>
        </p:nvPicPr>
        <p:blipFill>
          <a:blip r:embed="rId7"/>
          <a:srcRect l="28962" t="25556" r="33744" b="10000"/>
          <a:stretch>
            <a:fillRect/>
          </a:stretch>
        </p:blipFill>
        <p:spPr bwMode="auto">
          <a:xfrm>
            <a:off x="7239000" y="228600"/>
            <a:ext cx="1462252" cy="2174631"/>
          </a:xfrm>
          <a:prstGeom prst="rect">
            <a:avLst/>
          </a:prstGeom>
          <a:noFill/>
        </p:spPr>
      </p:pic>
      <p:pic>
        <p:nvPicPr>
          <p:cNvPr id="11" name="Picture 15" descr="C:\Users\v school\Desktop\2022-23 projects\photos\4. MOTH DATA\New\WhatsApp Image 2022-11-16 at 2.19.05 PM (2).jpeg"/>
          <p:cNvPicPr>
            <a:picLocks noChangeAspect="1" noChangeArrowheads="1"/>
          </p:cNvPicPr>
          <p:nvPr/>
        </p:nvPicPr>
        <p:blipFill>
          <a:blip r:embed="rId8"/>
          <a:srcRect l="30833" t="20000" r="29167" b="18333"/>
          <a:stretch>
            <a:fillRect/>
          </a:stretch>
        </p:blipFill>
        <p:spPr bwMode="auto">
          <a:xfrm>
            <a:off x="2133600" y="3352800"/>
            <a:ext cx="1676399" cy="2286000"/>
          </a:xfrm>
          <a:prstGeom prst="rect">
            <a:avLst/>
          </a:prstGeom>
          <a:noFill/>
        </p:spPr>
      </p:pic>
      <p:pic>
        <p:nvPicPr>
          <p:cNvPr id="12" name="Picture 12" descr="C:\Users\v school\Desktop\2022-23 projects\photos\4. MOTH DATA\Sanjana 6th std\Mouse mat at 7.29pm on 09-09-2022.jpeg"/>
          <p:cNvPicPr>
            <a:picLocks noChangeAspect="1" noChangeArrowheads="1"/>
          </p:cNvPicPr>
          <p:nvPr/>
        </p:nvPicPr>
        <p:blipFill>
          <a:blip r:embed="rId9"/>
          <a:srcRect l="15432" t="15555" r="25309" b="46667"/>
          <a:stretch>
            <a:fillRect/>
          </a:stretch>
        </p:blipFill>
        <p:spPr bwMode="auto">
          <a:xfrm>
            <a:off x="5791200" y="3352800"/>
            <a:ext cx="1452282" cy="2133600"/>
          </a:xfrm>
          <a:prstGeom prst="rect">
            <a:avLst/>
          </a:prstGeom>
          <a:noFill/>
        </p:spPr>
      </p:pic>
      <p:pic>
        <p:nvPicPr>
          <p:cNvPr id="13" name="Picture 17" descr="C:\Users\v school\Desktop\2022-23 projects\photos\4. MOTH DATA\New\WhatsApp Image 2022-11-16 at 2.19.05 PM (5).jpeg"/>
          <p:cNvPicPr>
            <a:picLocks noChangeAspect="1" noChangeArrowheads="1"/>
          </p:cNvPicPr>
          <p:nvPr/>
        </p:nvPicPr>
        <p:blipFill>
          <a:blip r:embed="rId10"/>
          <a:srcRect l="33333" t="5473" r="33333" b="27737"/>
          <a:stretch>
            <a:fillRect/>
          </a:stretch>
        </p:blipFill>
        <p:spPr bwMode="auto">
          <a:xfrm>
            <a:off x="3962400" y="3352800"/>
            <a:ext cx="1580444" cy="2209800"/>
          </a:xfrm>
          <a:prstGeom prst="rect">
            <a:avLst/>
          </a:prstGeom>
          <a:noFill/>
        </p:spPr>
      </p:pic>
      <p:pic>
        <p:nvPicPr>
          <p:cNvPr id="14" name="Picture 11" descr="C:\Users\v school\Desktop\2022-23 projects\photos\4. MOTH DATA\Sanjana 6th std\Indian meal moth at 5.50pm on 21-08-2022.jpeg"/>
          <p:cNvPicPr>
            <a:picLocks noChangeAspect="1" noChangeArrowheads="1"/>
          </p:cNvPicPr>
          <p:nvPr/>
        </p:nvPicPr>
        <p:blipFill>
          <a:blip r:embed="rId11"/>
          <a:srcRect l="22840" t="21111" r="40123" b="58889"/>
          <a:stretch>
            <a:fillRect/>
          </a:stretch>
        </p:blipFill>
        <p:spPr bwMode="auto">
          <a:xfrm>
            <a:off x="7391400" y="3352800"/>
            <a:ext cx="1447800" cy="2133600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381000" y="2438400"/>
            <a:ext cx="500008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---------------Eggs--------------</a:t>
            </a:r>
            <a:endParaRPr lang="en-US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315200" y="2514600"/>
            <a:ext cx="1651414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Toxic tiger moth</a:t>
            </a:r>
            <a:endParaRPr lang="en-US" sz="1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86400" y="2514600"/>
            <a:ext cx="16764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Moss footman</a:t>
            </a:r>
            <a:endParaRPr lang="en-US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81000" y="5791200"/>
            <a:ext cx="129522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Yellow tail </a:t>
            </a:r>
          </a:p>
          <a:p>
            <a:pPr algn="ctr"/>
            <a:r>
              <a:rPr lang="en-US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tussock</a:t>
            </a:r>
            <a:endParaRPr lang="en-US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981200" y="5715000"/>
            <a:ext cx="172335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Oleander hawk</a:t>
            </a:r>
            <a:endParaRPr lang="en-US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886200" y="5562600"/>
            <a:ext cx="170482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Snouted tiger</a:t>
            </a:r>
          </a:p>
          <a:p>
            <a:pPr algn="ctr"/>
            <a:r>
              <a:rPr lang="en-US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moth</a:t>
            </a:r>
            <a:endParaRPr lang="en-US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715000" y="5638800"/>
            <a:ext cx="161134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Mouse moth</a:t>
            </a:r>
            <a:endParaRPr lang="en-US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391400" y="5638800"/>
            <a:ext cx="151195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Indian meal</a:t>
            </a:r>
          </a:p>
          <a:p>
            <a:pPr algn="ctr"/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moth</a:t>
            </a:r>
            <a:endParaRPr lang="en-US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v school\Desktop\2022-23 projects\photos\4. MOTH DATA\Yashaswini 9th std\Lantana defoliator moth at 5.50pm.jpeg"/>
          <p:cNvPicPr>
            <a:picLocks noChangeAspect="1" noChangeArrowheads="1"/>
          </p:cNvPicPr>
          <p:nvPr/>
        </p:nvPicPr>
        <p:blipFill>
          <a:blip r:embed="rId2"/>
          <a:srcRect l="14167" t="33333" r="66666" b="37778"/>
          <a:stretch>
            <a:fillRect/>
          </a:stretch>
        </p:blipFill>
        <p:spPr bwMode="auto">
          <a:xfrm>
            <a:off x="228600" y="228600"/>
            <a:ext cx="2089638" cy="2362200"/>
          </a:xfrm>
          <a:prstGeom prst="rect">
            <a:avLst/>
          </a:prstGeom>
          <a:noFill/>
        </p:spPr>
      </p:pic>
      <p:pic>
        <p:nvPicPr>
          <p:cNvPr id="5" name="Picture 4" descr="C:\Users\v school\Desktop\2022-23 projects\photos\4. MOTH DATA\Namitha h K  7th std\Trichodezia albovittata at 7.26pm on 14-09-2022.jpeg"/>
          <p:cNvPicPr>
            <a:picLocks noChangeAspect="1" noChangeArrowheads="1"/>
          </p:cNvPicPr>
          <p:nvPr/>
        </p:nvPicPr>
        <p:blipFill>
          <a:blip r:embed="rId3"/>
          <a:srcRect l="40818" t="46666" r="33933" b="18889"/>
          <a:stretch>
            <a:fillRect/>
          </a:stretch>
        </p:blipFill>
        <p:spPr bwMode="auto">
          <a:xfrm>
            <a:off x="2438400" y="3733800"/>
            <a:ext cx="1524000" cy="1905000"/>
          </a:xfrm>
          <a:prstGeom prst="rect">
            <a:avLst/>
          </a:prstGeom>
          <a:noFill/>
        </p:spPr>
      </p:pic>
      <p:pic>
        <p:nvPicPr>
          <p:cNvPr id="6" name="Picture 9" descr="C:\Users\v school\Desktop\2022-23 projects\photos\4. MOTH DATA\Manohar 7th std\Pink tiger moth at 7.03pm on 20-08-2022.jpeg"/>
          <p:cNvPicPr>
            <a:picLocks noChangeAspect="1" noChangeArrowheads="1"/>
          </p:cNvPicPr>
          <p:nvPr/>
        </p:nvPicPr>
        <p:blipFill>
          <a:blip r:embed="rId4"/>
          <a:srcRect l="33704" t="34444" r="41111" b="37778"/>
          <a:stretch>
            <a:fillRect/>
          </a:stretch>
        </p:blipFill>
        <p:spPr bwMode="auto">
          <a:xfrm>
            <a:off x="4191000" y="3733800"/>
            <a:ext cx="1295400" cy="1905000"/>
          </a:xfrm>
          <a:prstGeom prst="rect">
            <a:avLst/>
          </a:prstGeom>
          <a:noFill/>
        </p:spPr>
      </p:pic>
      <p:pic>
        <p:nvPicPr>
          <p:cNvPr id="7" name="Picture 5" descr="C:\Users\v school\Desktop\2022-23 projects\photos\4. MOTH DATA\Manohar 7th std\Common owlet moth on 21-08-2022.jpeg"/>
          <p:cNvPicPr>
            <a:picLocks noChangeAspect="1" noChangeArrowheads="1"/>
          </p:cNvPicPr>
          <p:nvPr/>
        </p:nvPicPr>
        <p:blipFill>
          <a:blip r:embed="rId5" cstate="print"/>
          <a:srcRect l="3254" r="20252" b="6667"/>
          <a:stretch>
            <a:fillRect/>
          </a:stretch>
        </p:blipFill>
        <p:spPr bwMode="auto">
          <a:xfrm>
            <a:off x="5638800" y="3733800"/>
            <a:ext cx="1469571" cy="1905000"/>
          </a:xfrm>
          <a:prstGeom prst="rect">
            <a:avLst/>
          </a:prstGeom>
          <a:noFill/>
        </p:spPr>
      </p:pic>
      <p:pic>
        <p:nvPicPr>
          <p:cNvPr id="8" name="Picture 14" descr="C:\Users\v school\Desktop\2022-23 projects\photos\4. MOTH DATA\New\WhatsApp Image 2022-11-16 at 2.19.05 PM (1).jpeg"/>
          <p:cNvPicPr>
            <a:picLocks noChangeAspect="1" noChangeArrowheads="1"/>
          </p:cNvPicPr>
          <p:nvPr/>
        </p:nvPicPr>
        <p:blipFill>
          <a:blip r:embed="rId6"/>
          <a:srcRect t="27778" r="35185" b="46667"/>
          <a:stretch>
            <a:fillRect/>
          </a:stretch>
        </p:blipFill>
        <p:spPr bwMode="auto">
          <a:xfrm>
            <a:off x="228600" y="3733800"/>
            <a:ext cx="2000250" cy="1981200"/>
          </a:xfrm>
          <a:prstGeom prst="rect">
            <a:avLst/>
          </a:prstGeom>
          <a:noFill/>
        </p:spPr>
      </p:pic>
      <p:pic>
        <p:nvPicPr>
          <p:cNvPr id="9" name="Picture 16" descr="C:\Users\v school\Desktop\2022-23 projects\photos\4. MOTH DATA\New\WhatsApp Image 2022-11-16 at 2.19.05 PM (4).jpeg"/>
          <p:cNvPicPr>
            <a:picLocks noChangeAspect="1" noChangeArrowheads="1"/>
          </p:cNvPicPr>
          <p:nvPr/>
        </p:nvPicPr>
        <p:blipFill>
          <a:blip r:embed="rId7"/>
          <a:srcRect l="40833" t="30958" r="40000" b="28238"/>
          <a:stretch>
            <a:fillRect/>
          </a:stretch>
        </p:blipFill>
        <p:spPr bwMode="auto">
          <a:xfrm>
            <a:off x="7239000" y="3733800"/>
            <a:ext cx="1447800" cy="1905000"/>
          </a:xfrm>
          <a:prstGeom prst="rect">
            <a:avLst/>
          </a:prstGeom>
          <a:noFill/>
        </p:spPr>
      </p:pic>
      <p:pic>
        <p:nvPicPr>
          <p:cNvPr id="10" name="Picture 18" descr="C:\Users\v school\Desktop\2022-23 projects\photos\4. MOTH DATA\New\WhatsApp Image 2022-11-16 at 2.19.05 PM.jpeg"/>
          <p:cNvPicPr>
            <a:picLocks noChangeAspect="1" noChangeArrowheads="1"/>
          </p:cNvPicPr>
          <p:nvPr/>
        </p:nvPicPr>
        <p:blipFill>
          <a:blip r:embed="rId8"/>
          <a:srcRect l="21111" t="22222" r="38889" b="50000"/>
          <a:stretch>
            <a:fillRect/>
          </a:stretch>
        </p:blipFill>
        <p:spPr bwMode="auto">
          <a:xfrm>
            <a:off x="2667000" y="228600"/>
            <a:ext cx="1700784" cy="2362200"/>
          </a:xfrm>
          <a:prstGeom prst="rect">
            <a:avLst/>
          </a:prstGeom>
          <a:noFill/>
        </p:spPr>
      </p:pic>
      <p:pic>
        <p:nvPicPr>
          <p:cNvPr id="13" name="Picture 3" descr="C:\Users\v school\Desktop\2022-23 projects\photos\4. MOTH DATA\Nayana 6th std\Moth at 9.01pm on 30-07-2022.jpeg"/>
          <p:cNvPicPr>
            <a:picLocks noChangeAspect="1" noChangeArrowheads="1"/>
          </p:cNvPicPr>
          <p:nvPr/>
        </p:nvPicPr>
        <p:blipFill>
          <a:blip r:embed="rId9"/>
          <a:srcRect l="38889" t="13333" r="21111" b="64444"/>
          <a:stretch>
            <a:fillRect/>
          </a:stretch>
        </p:blipFill>
        <p:spPr bwMode="auto">
          <a:xfrm>
            <a:off x="6781800" y="228600"/>
            <a:ext cx="1371600" cy="2209800"/>
          </a:xfrm>
          <a:prstGeom prst="rect">
            <a:avLst/>
          </a:prstGeom>
          <a:noFill/>
        </p:spPr>
      </p:pic>
      <p:pic>
        <p:nvPicPr>
          <p:cNvPr id="14" name="Picture 7" descr="C:\Users\v school\Desktop\2022-23 projects\photos\4. MOTH DATA\Hemashree 9th std\Beet webworm at 6.18am on 22-7-2022.jpeg"/>
          <p:cNvPicPr>
            <a:picLocks noChangeAspect="1" noChangeArrowheads="1"/>
          </p:cNvPicPr>
          <p:nvPr/>
        </p:nvPicPr>
        <p:blipFill>
          <a:blip r:embed="rId10"/>
          <a:srcRect l="18663" t="24444" r="40358" b="57778"/>
          <a:stretch>
            <a:fillRect/>
          </a:stretch>
        </p:blipFill>
        <p:spPr bwMode="auto">
          <a:xfrm>
            <a:off x="4724400" y="228600"/>
            <a:ext cx="1619250" cy="2209800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381000" y="2667000"/>
            <a:ext cx="12877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Small leaf</a:t>
            </a:r>
          </a:p>
          <a:p>
            <a:pPr algn="ctr"/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moth</a:t>
            </a:r>
            <a:endParaRPr lang="en-US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04800" y="5791200"/>
            <a:ext cx="178112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Orange sleepy</a:t>
            </a:r>
          </a:p>
          <a:p>
            <a:pPr algn="ctr"/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moth</a:t>
            </a:r>
            <a:endParaRPr lang="en-US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133898" y="5715000"/>
            <a:ext cx="201010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000" b="1" i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Cyana</a:t>
            </a:r>
            <a:r>
              <a:rPr lang="en-US" sz="20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000" b="1" i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peregrina</a:t>
            </a:r>
            <a:endParaRPr lang="en-US" sz="2000" b="1" i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705600" y="2514600"/>
            <a:ext cx="168828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Small magpie</a:t>
            </a:r>
            <a:endParaRPr lang="en-US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876800" y="2514600"/>
            <a:ext cx="124053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Beet web</a:t>
            </a:r>
          </a:p>
          <a:p>
            <a:pPr algn="ctr"/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worm</a:t>
            </a:r>
            <a:endParaRPr lang="en-US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286000" y="5715000"/>
            <a:ext cx="197547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Cramers</a:t>
            </a:r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</a:p>
          <a:p>
            <a:pPr algn="ctr"/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Passenger moth</a:t>
            </a:r>
            <a:endParaRPr lang="en-US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191000" y="5791200"/>
            <a:ext cx="125752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Pink tiger</a:t>
            </a:r>
          </a:p>
          <a:p>
            <a:pPr algn="ctr"/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moth</a:t>
            </a:r>
            <a:endParaRPr lang="en-US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62600" y="5715000"/>
            <a:ext cx="172630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Common owlet</a:t>
            </a:r>
          </a:p>
          <a:p>
            <a:pPr algn="ctr"/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moth</a:t>
            </a:r>
            <a:endParaRPr lang="en-US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895600" y="2819400"/>
            <a:ext cx="1429687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unidentified</a:t>
            </a:r>
            <a:endParaRPr lang="en-US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533400" y="228601"/>
            <a:ext cx="8153400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Conclusion: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With this study we could identify 37 species of moth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in a period of 5 months from July to November 2022.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At 12th cross (N) we got 25 moth species and in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5th cross we could identify 23 moth species in our light traps.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/>
              <a:t>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We found least number of species in 1st and 7th cross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with  9 species of moths.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Among them Moss footman [</a:t>
            </a:r>
            <a:r>
              <a:rPr kumimoji="0" lang="en-US" sz="20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Nepita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conferta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]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 and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Beet Webworm [</a:t>
            </a:r>
            <a:r>
              <a:rPr kumimoji="0" lang="en-US" sz="20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Spaoladea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recurvalis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] 51 was the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maximum number of moths found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Privet hawk [</a:t>
            </a:r>
            <a:r>
              <a:rPr lang="en-US" sz="2000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phinx </a:t>
            </a:r>
            <a:r>
              <a:rPr kumimoji="0" lang="en-US" sz="20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ligustri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]</a:t>
            </a:r>
            <a:r>
              <a:rPr kumimoji="0" lang="en-US" sz="20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and Buff silk moth [</a:t>
            </a:r>
            <a:r>
              <a:rPr kumimoji="0" lang="en-US" sz="2000" b="1" i="1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Bombyx</a:t>
            </a:r>
            <a:r>
              <a:rPr kumimoji="0" lang="en-US" sz="2000" b="1" i="1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1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mori</a:t>
            </a:r>
            <a:r>
              <a:rPr kumimoji="0" lang="en-US" sz="2000" b="1" i="1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]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000" b="1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were only seen twice in our study area.</a:t>
            </a:r>
            <a:r>
              <a:rPr kumimoji="0" lang="en-US" sz="2000" b="1" i="1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By creating the environment of having plants near our study place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It is understood that these species are around our area.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1"/>
          <p:cNvSpPr>
            <a:spLocks noChangeArrowheads="1"/>
          </p:cNvSpPr>
          <p:nvPr/>
        </p:nvSpPr>
        <p:spPr bwMode="auto">
          <a:xfrm>
            <a:off x="228600" y="609600"/>
            <a:ext cx="89154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We thank our H.M, Guide Teacher for allowing us to conduct the Study. </a:t>
            </a: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We thank all the 9 members who all created the environment for </a:t>
            </a: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 moths in their houses and documented .</a:t>
            </a: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</a:t>
            </a:r>
            <a:r>
              <a:rPr kumimoji="0" lang="en-US" sz="20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thank Energy and Wetland Research Group, </a:t>
            </a: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Center for Ecology Science, </a:t>
            </a:r>
            <a:r>
              <a:rPr kumimoji="0" lang="en-US" sz="20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Indian Institute of Science, Bangalore.</a:t>
            </a: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4572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Shri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Vriju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lal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of CEE and Shri </a:t>
            </a:r>
            <a:r>
              <a:rPr lang="en-IN" sz="2000" b="1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Chaturved</a:t>
            </a:r>
            <a:r>
              <a:rPr lang="en-IN" sz="20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IN" sz="2000" b="1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Shet</a:t>
            </a:r>
            <a:r>
              <a:rPr lang="en-IN" sz="20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R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for guiding us.</a:t>
            </a: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We thank one and all here for giving us opportunity to present the Study.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8200" y="228600"/>
            <a:ext cx="36904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45720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Acknowledgement: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381000"/>
            <a:ext cx="82296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Reference: </a:t>
            </a:r>
          </a:p>
          <a:p>
            <a:endParaRPr lang="en-US" sz="3200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Moths of Bangalore-1, by Environmental Management and Policy Research Institute</a:t>
            </a:r>
          </a:p>
          <a:p>
            <a:pPr>
              <a:buFont typeface="Wingdings" pitchFamily="2" charset="2"/>
              <a:buChar char="q"/>
            </a:pPr>
            <a:endParaRPr lang="en-US" sz="2400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Harish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Bhat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et all (2015) A Brochure of Eyes on Nature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published by Karnataka State Council for Science and Technology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iNaturalist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app 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Moths of India. 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For scientific name Wikipedia. 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1447800"/>
            <a:ext cx="8108375" cy="43396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Thank You</a:t>
            </a:r>
          </a:p>
          <a:p>
            <a:pPr algn="ctr"/>
            <a:endParaRPr lang="en-US" sz="13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1017687"/>
            <a:ext cx="82296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dirty="0" smtClean="0">
                <a:solidFill>
                  <a:srgbClr val="002060"/>
                </a:solidFill>
              </a:rPr>
              <a:t> Moths are important among pollinators particularly they are active after dark, when many other pollinating animals have settled down for the night. </a:t>
            </a:r>
          </a:p>
          <a:p>
            <a:endParaRPr lang="en-US" sz="2800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sz="2800" dirty="0" smtClean="0">
                <a:solidFill>
                  <a:srgbClr val="002060"/>
                </a:solidFill>
              </a:rPr>
              <a:t> Adult moths and their caterpillars are important food for a wide variety of wildlife, </a:t>
            </a:r>
          </a:p>
          <a:p>
            <a:endParaRPr lang="en-US" sz="2600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sz="2600" dirty="0" smtClean="0">
                <a:solidFill>
                  <a:srgbClr val="002060"/>
                </a:solidFill>
              </a:rPr>
              <a:t> Moth requires food in liquid. Moth are jewels of night, they mainly get attracted to light</a:t>
            </a:r>
          </a:p>
          <a:p>
            <a:endParaRPr lang="en-US" sz="2600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sz="2600" dirty="0" smtClean="0">
                <a:solidFill>
                  <a:srgbClr val="002060"/>
                </a:solidFill>
              </a:rPr>
              <a:t>Moths fold their wings tent like over the body or wrap them around the body. 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144959"/>
            <a:ext cx="401629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INTRODUCTION </a:t>
            </a:r>
            <a:endParaRPr lang="en-US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506436" y="548640"/>
            <a:ext cx="818036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Objectives: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Observation and Documentation of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Moth in Weavers Colony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81000" y="2590800"/>
          <a:ext cx="8077199" cy="3661791"/>
        </p:xfrm>
        <a:graphic>
          <a:graphicData uri="http://schemas.openxmlformats.org/drawingml/2006/table">
            <a:tbl>
              <a:tblPr/>
              <a:tblGrid>
                <a:gridCol w="762000"/>
                <a:gridCol w="1676400"/>
                <a:gridCol w="1424123"/>
                <a:gridCol w="1658266"/>
                <a:gridCol w="2556410"/>
              </a:tblGrid>
              <a:tr h="29171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Sl</a:t>
                      </a:r>
                      <a:r>
                        <a:rPr lang="en-US" sz="20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No</a:t>
                      </a:r>
                      <a:endParaRPr lang="en-US" sz="1800" dirty="0">
                        <a:solidFill>
                          <a:srgbClr val="00B05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Site</a:t>
                      </a:r>
                      <a:endParaRPr lang="en-US" sz="1800" dirty="0">
                        <a:solidFill>
                          <a:srgbClr val="00B05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Latitude</a:t>
                      </a:r>
                      <a:endParaRPr lang="en-US" sz="1800">
                        <a:solidFill>
                          <a:srgbClr val="00B05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Longitude</a:t>
                      </a:r>
                      <a:endParaRPr lang="en-US" sz="1800">
                        <a:solidFill>
                          <a:srgbClr val="00B05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Documented by</a:t>
                      </a:r>
                      <a:endParaRPr lang="en-US" sz="1800" dirty="0">
                        <a:solidFill>
                          <a:srgbClr val="00B05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91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en-US" sz="18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en-US" sz="2000" baseline="300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st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cross</a:t>
                      </a:r>
                      <a:endParaRPr lang="en-US" sz="18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Arial"/>
                          <a:ea typeface="Calibri"/>
                          <a:cs typeface="Times New Roman"/>
                        </a:rPr>
                        <a:t>°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84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Arial"/>
                          <a:ea typeface="Calibri"/>
                          <a:cs typeface="Times New Roman"/>
                        </a:rPr>
                        <a:t>'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49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Arial"/>
                          <a:ea typeface="Calibri"/>
                          <a:cs typeface="Times New Roman"/>
                        </a:rPr>
                        <a:t>"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en-US" sz="18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77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Arial"/>
                          <a:ea typeface="Calibri"/>
                          <a:cs typeface="Times New Roman"/>
                        </a:rPr>
                        <a:t>°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58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Arial"/>
                          <a:ea typeface="Calibri"/>
                          <a:cs typeface="Times New Roman"/>
                        </a:rPr>
                        <a:t>'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55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Arial"/>
                          <a:ea typeface="Calibri"/>
                          <a:cs typeface="Times New Roman"/>
                        </a:rPr>
                        <a:t>"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E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en-US" sz="18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 smtClean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Namitha</a:t>
                      </a:r>
                      <a:endParaRPr lang="en-US" sz="1800" b="1" dirty="0">
                        <a:solidFill>
                          <a:srgbClr val="7030A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91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n-US" sz="18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en-US" sz="2000" baseline="300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rd</a:t>
                      </a:r>
                      <a:r>
                        <a:rPr lang="en-US" sz="20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cross</a:t>
                      </a:r>
                      <a:endParaRPr lang="en-US" sz="18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r>
                        <a:rPr lang="en-US" sz="1800" b="1">
                          <a:solidFill>
                            <a:srgbClr val="002060"/>
                          </a:solidFill>
                          <a:latin typeface="Arial"/>
                          <a:ea typeface="Calibri"/>
                          <a:cs typeface="Times New Roman"/>
                        </a:rPr>
                        <a:t>°</a:t>
                      </a:r>
                      <a:r>
                        <a:rPr lang="en-US" sz="20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84</a:t>
                      </a:r>
                      <a:r>
                        <a:rPr lang="en-US" sz="1800" b="1">
                          <a:solidFill>
                            <a:srgbClr val="002060"/>
                          </a:solidFill>
                          <a:latin typeface="Arial"/>
                          <a:ea typeface="Calibri"/>
                          <a:cs typeface="Times New Roman"/>
                        </a:rPr>
                        <a:t>'</a:t>
                      </a:r>
                      <a:r>
                        <a:rPr lang="en-US" sz="20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32</a:t>
                      </a:r>
                      <a:r>
                        <a:rPr lang="en-US" sz="1800" b="1">
                          <a:solidFill>
                            <a:srgbClr val="002060"/>
                          </a:solidFill>
                          <a:latin typeface="Arial"/>
                          <a:ea typeface="Calibri"/>
                          <a:cs typeface="Times New Roman"/>
                        </a:rPr>
                        <a:t>"</a:t>
                      </a:r>
                      <a:r>
                        <a:rPr lang="en-US" sz="20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</a:t>
                      </a:r>
                      <a:r>
                        <a:rPr lang="en-US" sz="20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en-US" sz="18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77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Arial"/>
                          <a:ea typeface="Calibri"/>
                          <a:cs typeface="Times New Roman"/>
                        </a:rPr>
                        <a:t>°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58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Arial"/>
                          <a:ea typeface="Calibri"/>
                          <a:cs typeface="Times New Roman"/>
                        </a:rPr>
                        <a:t>'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38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Arial"/>
                          <a:ea typeface="Calibri"/>
                          <a:cs typeface="Times New Roman"/>
                        </a:rPr>
                        <a:t>"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E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en-US" sz="18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 smtClean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Yashaswini</a:t>
                      </a:r>
                      <a:r>
                        <a:rPr lang="en-US" sz="2000" b="1" dirty="0" smtClean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I</a:t>
                      </a:r>
                      <a:endParaRPr lang="en-US" sz="1800" b="1" dirty="0">
                        <a:solidFill>
                          <a:srgbClr val="7030A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91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en-US" sz="18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r>
                        <a:rPr lang="en-US" sz="2000" baseline="300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th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cross</a:t>
                      </a:r>
                      <a:endParaRPr lang="en-US" sz="18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r>
                        <a:rPr lang="en-US" sz="1800" b="1">
                          <a:solidFill>
                            <a:srgbClr val="002060"/>
                          </a:solidFill>
                          <a:latin typeface="Arial"/>
                          <a:ea typeface="Calibri"/>
                          <a:cs typeface="Times New Roman"/>
                        </a:rPr>
                        <a:t>°</a:t>
                      </a:r>
                      <a:r>
                        <a:rPr lang="en-US" sz="20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84</a:t>
                      </a:r>
                      <a:r>
                        <a:rPr lang="en-US" sz="1800" b="1">
                          <a:solidFill>
                            <a:srgbClr val="002060"/>
                          </a:solidFill>
                          <a:latin typeface="Arial"/>
                          <a:ea typeface="Calibri"/>
                          <a:cs typeface="Times New Roman"/>
                        </a:rPr>
                        <a:t>'</a:t>
                      </a:r>
                      <a:r>
                        <a:rPr lang="en-US" sz="20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52</a:t>
                      </a:r>
                      <a:r>
                        <a:rPr lang="en-US" sz="1800" b="1">
                          <a:solidFill>
                            <a:srgbClr val="002060"/>
                          </a:solidFill>
                          <a:latin typeface="Arial"/>
                          <a:ea typeface="Calibri"/>
                          <a:cs typeface="Times New Roman"/>
                        </a:rPr>
                        <a:t>"</a:t>
                      </a:r>
                      <a:r>
                        <a:rPr lang="en-US" sz="20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</a:t>
                      </a:r>
                      <a:r>
                        <a:rPr lang="en-US" sz="20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en-US" sz="18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77</a:t>
                      </a:r>
                      <a:r>
                        <a:rPr lang="en-US" sz="1800" b="1">
                          <a:solidFill>
                            <a:srgbClr val="002060"/>
                          </a:solidFill>
                          <a:latin typeface="Arial"/>
                          <a:ea typeface="Calibri"/>
                          <a:cs typeface="Times New Roman"/>
                        </a:rPr>
                        <a:t>°</a:t>
                      </a:r>
                      <a:r>
                        <a:rPr lang="en-US" sz="20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58</a:t>
                      </a:r>
                      <a:r>
                        <a:rPr lang="en-US" sz="1800" b="1">
                          <a:solidFill>
                            <a:srgbClr val="002060"/>
                          </a:solidFill>
                          <a:latin typeface="Arial"/>
                          <a:ea typeface="Calibri"/>
                          <a:cs typeface="Times New Roman"/>
                        </a:rPr>
                        <a:t>'</a:t>
                      </a:r>
                      <a:r>
                        <a:rPr lang="en-US" sz="20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43</a:t>
                      </a:r>
                      <a:r>
                        <a:rPr lang="en-US" sz="1800" b="1">
                          <a:solidFill>
                            <a:srgbClr val="002060"/>
                          </a:solidFill>
                          <a:latin typeface="Arial"/>
                          <a:ea typeface="Calibri"/>
                          <a:cs typeface="Times New Roman"/>
                        </a:rPr>
                        <a:t>"</a:t>
                      </a:r>
                      <a:r>
                        <a:rPr lang="en-US" sz="20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E</a:t>
                      </a:r>
                      <a:r>
                        <a:rPr lang="en-US" sz="20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en-US" sz="18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 smtClean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Manohar</a:t>
                      </a:r>
                      <a:endParaRPr lang="en-US" sz="1800" b="1" dirty="0">
                        <a:solidFill>
                          <a:srgbClr val="7030A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91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en-US" sz="18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r>
                        <a:rPr lang="en-US" sz="2000" baseline="300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th</a:t>
                      </a:r>
                      <a:r>
                        <a:rPr lang="en-US" sz="20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cross</a:t>
                      </a:r>
                      <a:endParaRPr lang="en-US" sz="18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Arial"/>
                          <a:ea typeface="Calibri"/>
                          <a:cs typeface="Times New Roman"/>
                        </a:rPr>
                        <a:t>°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84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Arial"/>
                          <a:ea typeface="Calibri"/>
                          <a:cs typeface="Times New Roman"/>
                        </a:rPr>
                        <a:t>'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51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Arial"/>
                          <a:ea typeface="Calibri"/>
                          <a:cs typeface="Times New Roman"/>
                        </a:rPr>
                        <a:t>"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en-US" sz="18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77</a:t>
                      </a:r>
                      <a:r>
                        <a:rPr lang="en-US" sz="1800" b="1">
                          <a:solidFill>
                            <a:srgbClr val="002060"/>
                          </a:solidFill>
                          <a:latin typeface="Arial"/>
                          <a:ea typeface="Calibri"/>
                          <a:cs typeface="Times New Roman"/>
                        </a:rPr>
                        <a:t>°</a:t>
                      </a:r>
                      <a:r>
                        <a:rPr lang="en-US" sz="20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58</a:t>
                      </a:r>
                      <a:r>
                        <a:rPr lang="en-US" sz="1800" b="1">
                          <a:solidFill>
                            <a:srgbClr val="002060"/>
                          </a:solidFill>
                          <a:latin typeface="Arial"/>
                          <a:ea typeface="Calibri"/>
                          <a:cs typeface="Times New Roman"/>
                        </a:rPr>
                        <a:t>'</a:t>
                      </a:r>
                      <a:r>
                        <a:rPr lang="en-US" sz="20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35</a:t>
                      </a:r>
                      <a:r>
                        <a:rPr lang="en-US" sz="1800" b="1">
                          <a:solidFill>
                            <a:srgbClr val="002060"/>
                          </a:solidFill>
                          <a:latin typeface="Arial"/>
                          <a:ea typeface="Calibri"/>
                          <a:cs typeface="Times New Roman"/>
                        </a:rPr>
                        <a:t>"</a:t>
                      </a:r>
                      <a:r>
                        <a:rPr lang="en-US" sz="20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E</a:t>
                      </a:r>
                      <a:r>
                        <a:rPr lang="en-US" sz="20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en-US" sz="18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Deepthi</a:t>
                      </a:r>
                      <a:r>
                        <a:rPr lang="en-US" sz="2000" b="1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smtClean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</a:t>
                      </a:r>
                      <a:endParaRPr lang="en-US" sz="1800" b="1" dirty="0">
                        <a:solidFill>
                          <a:srgbClr val="7030A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91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en-US" sz="18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r>
                        <a:rPr lang="en-US" sz="2000" baseline="300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th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cross (N)</a:t>
                      </a:r>
                      <a:endParaRPr lang="en-US" sz="18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r>
                        <a:rPr lang="en-US" sz="1800" b="1">
                          <a:solidFill>
                            <a:srgbClr val="002060"/>
                          </a:solidFill>
                          <a:latin typeface="Arial"/>
                          <a:ea typeface="Calibri"/>
                          <a:cs typeface="Times New Roman"/>
                        </a:rPr>
                        <a:t>°</a:t>
                      </a:r>
                      <a:r>
                        <a:rPr lang="en-US" sz="20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84</a:t>
                      </a:r>
                      <a:r>
                        <a:rPr lang="en-US" sz="1800" b="1">
                          <a:solidFill>
                            <a:srgbClr val="002060"/>
                          </a:solidFill>
                          <a:latin typeface="Arial"/>
                          <a:ea typeface="Calibri"/>
                          <a:cs typeface="Times New Roman"/>
                        </a:rPr>
                        <a:t>'</a:t>
                      </a:r>
                      <a:r>
                        <a:rPr lang="en-US" sz="20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76</a:t>
                      </a:r>
                      <a:r>
                        <a:rPr lang="en-US" sz="1800" b="1">
                          <a:solidFill>
                            <a:srgbClr val="002060"/>
                          </a:solidFill>
                          <a:latin typeface="Arial"/>
                          <a:ea typeface="Calibri"/>
                          <a:cs typeface="Times New Roman"/>
                        </a:rPr>
                        <a:t>"</a:t>
                      </a:r>
                      <a:r>
                        <a:rPr lang="en-US" sz="20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</a:t>
                      </a:r>
                      <a:r>
                        <a:rPr lang="en-US" sz="20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en-US" sz="18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77</a:t>
                      </a:r>
                      <a:r>
                        <a:rPr lang="en-US" sz="1800" b="1">
                          <a:solidFill>
                            <a:srgbClr val="002060"/>
                          </a:solidFill>
                          <a:latin typeface="Arial"/>
                          <a:ea typeface="Calibri"/>
                          <a:cs typeface="Times New Roman"/>
                        </a:rPr>
                        <a:t>°</a:t>
                      </a:r>
                      <a:r>
                        <a:rPr lang="en-US" sz="20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58</a:t>
                      </a:r>
                      <a:r>
                        <a:rPr lang="en-US" sz="1800" b="1">
                          <a:solidFill>
                            <a:srgbClr val="002060"/>
                          </a:solidFill>
                          <a:latin typeface="Arial"/>
                          <a:ea typeface="Calibri"/>
                          <a:cs typeface="Times New Roman"/>
                        </a:rPr>
                        <a:t>'</a:t>
                      </a:r>
                      <a:r>
                        <a:rPr lang="en-US" sz="20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37</a:t>
                      </a:r>
                      <a:r>
                        <a:rPr lang="en-US" sz="1800" b="1">
                          <a:solidFill>
                            <a:srgbClr val="002060"/>
                          </a:solidFill>
                          <a:latin typeface="Arial"/>
                          <a:ea typeface="Calibri"/>
                          <a:cs typeface="Times New Roman"/>
                        </a:rPr>
                        <a:t>"</a:t>
                      </a:r>
                      <a:r>
                        <a:rPr lang="en-US" sz="20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E</a:t>
                      </a:r>
                      <a:r>
                        <a:rPr lang="en-US" sz="20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en-US" sz="18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Lakshita</a:t>
                      </a:r>
                      <a:r>
                        <a:rPr lang="en-US" sz="2000" b="1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smtClean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K</a:t>
                      </a:r>
                      <a:endParaRPr lang="en-US" sz="1800" b="1" dirty="0">
                        <a:solidFill>
                          <a:srgbClr val="7030A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91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en-US" sz="18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r>
                        <a:rPr lang="en-US" sz="2000" baseline="300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th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cross (S)</a:t>
                      </a:r>
                      <a:endParaRPr lang="en-US" sz="18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r>
                        <a:rPr lang="en-US" sz="1800" b="1">
                          <a:solidFill>
                            <a:srgbClr val="002060"/>
                          </a:solidFill>
                          <a:latin typeface="Arial"/>
                          <a:ea typeface="Calibri"/>
                          <a:cs typeface="Times New Roman"/>
                        </a:rPr>
                        <a:t>°</a:t>
                      </a:r>
                      <a:r>
                        <a:rPr lang="en-US" sz="20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84</a:t>
                      </a:r>
                      <a:r>
                        <a:rPr lang="en-US" sz="1800" b="1">
                          <a:solidFill>
                            <a:srgbClr val="002060"/>
                          </a:solidFill>
                          <a:latin typeface="Arial"/>
                          <a:ea typeface="Calibri"/>
                          <a:cs typeface="Times New Roman"/>
                        </a:rPr>
                        <a:t>'48"</a:t>
                      </a:r>
                      <a:r>
                        <a:rPr lang="en-US" sz="20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</a:t>
                      </a:r>
                      <a:r>
                        <a:rPr lang="en-US" sz="20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en-US" sz="18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77</a:t>
                      </a:r>
                      <a:r>
                        <a:rPr lang="en-US" sz="1800" b="1">
                          <a:solidFill>
                            <a:srgbClr val="002060"/>
                          </a:solidFill>
                          <a:latin typeface="Arial"/>
                          <a:ea typeface="Calibri"/>
                          <a:cs typeface="Times New Roman"/>
                        </a:rPr>
                        <a:t>°</a:t>
                      </a:r>
                      <a:r>
                        <a:rPr lang="en-US" sz="20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58</a:t>
                      </a:r>
                      <a:r>
                        <a:rPr lang="en-US" sz="1800" b="1">
                          <a:solidFill>
                            <a:srgbClr val="002060"/>
                          </a:solidFill>
                          <a:latin typeface="Arial"/>
                          <a:ea typeface="Calibri"/>
                          <a:cs typeface="Times New Roman"/>
                        </a:rPr>
                        <a:t>'</a:t>
                      </a:r>
                      <a:r>
                        <a:rPr lang="en-US" sz="20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25</a:t>
                      </a:r>
                      <a:r>
                        <a:rPr lang="en-US" sz="1800" b="1">
                          <a:solidFill>
                            <a:srgbClr val="002060"/>
                          </a:solidFill>
                          <a:latin typeface="Arial"/>
                          <a:ea typeface="Calibri"/>
                          <a:cs typeface="Times New Roman"/>
                        </a:rPr>
                        <a:t>"</a:t>
                      </a:r>
                      <a:r>
                        <a:rPr lang="en-US" sz="20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E</a:t>
                      </a:r>
                      <a:r>
                        <a:rPr lang="en-US" sz="20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en-US" sz="18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 smtClean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Nayana</a:t>
                      </a:r>
                      <a:endParaRPr lang="en-US" sz="1800" b="1" dirty="0">
                        <a:solidFill>
                          <a:srgbClr val="7030A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91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en-US" sz="18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r>
                        <a:rPr lang="en-US" sz="2000" baseline="300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th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cross (N)</a:t>
                      </a:r>
                      <a:endParaRPr lang="en-US" sz="18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Arial"/>
                          <a:ea typeface="Calibri"/>
                          <a:cs typeface="Times New Roman"/>
                        </a:rPr>
                        <a:t>°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84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Arial"/>
                          <a:ea typeface="Calibri"/>
                          <a:cs typeface="Times New Roman"/>
                        </a:rPr>
                        <a:t>'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66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Arial"/>
                          <a:ea typeface="Calibri"/>
                          <a:cs typeface="Times New Roman"/>
                        </a:rPr>
                        <a:t>"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en-US" sz="18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77</a:t>
                      </a:r>
                      <a:r>
                        <a:rPr lang="en-US" sz="1800" b="1">
                          <a:solidFill>
                            <a:srgbClr val="002060"/>
                          </a:solidFill>
                          <a:latin typeface="Arial"/>
                          <a:ea typeface="Calibri"/>
                          <a:cs typeface="Times New Roman"/>
                        </a:rPr>
                        <a:t>°</a:t>
                      </a:r>
                      <a:r>
                        <a:rPr lang="en-US" sz="20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58</a:t>
                      </a:r>
                      <a:r>
                        <a:rPr lang="en-US" sz="1800" b="1">
                          <a:solidFill>
                            <a:srgbClr val="002060"/>
                          </a:solidFill>
                          <a:latin typeface="Arial"/>
                          <a:ea typeface="Calibri"/>
                          <a:cs typeface="Times New Roman"/>
                        </a:rPr>
                        <a:t>'</a:t>
                      </a:r>
                      <a:r>
                        <a:rPr lang="en-US" sz="20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r>
                        <a:rPr lang="en-US" sz="1800" b="1">
                          <a:solidFill>
                            <a:srgbClr val="002060"/>
                          </a:solidFill>
                          <a:latin typeface="Arial"/>
                          <a:ea typeface="Calibri"/>
                          <a:cs typeface="Times New Roman"/>
                        </a:rPr>
                        <a:t>"</a:t>
                      </a:r>
                      <a:r>
                        <a:rPr lang="en-US" sz="20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E</a:t>
                      </a:r>
                      <a:endParaRPr lang="en-US" sz="18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Lekhana</a:t>
                      </a:r>
                      <a:r>
                        <a:rPr lang="en-US" sz="2000" b="1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smtClean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</a:t>
                      </a:r>
                      <a:endParaRPr lang="en-US" sz="1800" b="1" dirty="0">
                        <a:solidFill>
                          <a:srgbClr val="7030A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91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en-US" sz="18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r>
                        <a:rPr lang="en-US" sz="2000" baseline="300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th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cross (S)</a:t>
                      </a:r>
                      <a:endParaRPr lang="en-US" sz="18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r>
                        <a:rPr lang="en-US" sz="1800" b="1">
                          <a:solidFill>
                            <a:srgbClr val="002060"/>
                          </a:solidFill>
                          <a:latin typeface="Arial"/>
                          <a:ea typeface="Calibri"/>
                          <a:cs typeface="Times New Roman"/>
                        </a:rPr>
                        <a:t>°</a:t>
                      </a:r>
                      <a:r>
                        <a:rPr lang="en-US" sz="20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84</a:t>
                      </a:r>
                      <a:r>
                        <a:rPr lang="en-US" sz="1800" b="1">
                          <a:solidFill>
                            <a:srgbClr val="002060"/>
                          </a:solidFill>
                          <a:latin typeface="Arial"/>
                          <a:ea typeface="Calibri"/>
                          <a:cs typeface="Times New Roman"/>
                        </a:rPr>
                        <a:t>'</a:t>
                      </a:r>
                      <a:r>
                        <a:rPr lang="en-US" sz="20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60</a:t>
                      </a:r>
                      <a:r>
                        <a:rPr lang="en-US" sz="1800" b="1">
                          <a:solidFill>
                            <a:srgbClr val="002060"/>
                          </a:solidFill>
                          <a:latin typeface="Arial"/>
                          <a:ea typeface="Calibri"/>
                          <a:cs typeface="Times New Roman"/>
                        </a:rPr>
                        <a:t>"</a:t>
                      </a:r>
                      <a:r>
                        <a:rPr lang="en-US" sz="20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</a:t>
                      </a:r>
                      <a:r>
                        <a:rPr lang="en-US" sz="20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en-US" sz="18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77</a:t>
                      </a:r>
                      <a:r>
                        <a:rPr lang="en-US" sz="1800" b="1">
                          <a:solidFill>
                            <a:srgbClr val="002060"/>
                          </a:solidFill>
                          <a:latin typeface="Arial"/>
                          <a:ea typeface="Calibri"/>
                          <a:cs typeface="Times New Roman"/>
                        </a:rPr>
                        <a:t>°</a:t>
                      </a:r>
                      <a:r>
                        <a:rPr lang="en-US" sz="20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58</a:t>
                      </a:r>
                      <a:r>
                        <a:rPr lang="en-US" sz="1800" b="1">
                          <a:solidFill>
                            <a:srgbClr val="002060"/>
                          </a:solidFill>
                          <a:latin typeface="Arial"/>
                          <a:ea typeface="Calibri"/>
                          <a:cs typeface="Times New Roman"/>
                        </a:rPr>
                        <a:t>'</a:t>
                      </a:r>
                      <a:r>
                        <a:rPr lang="en-US" sz="20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r>
                        <a:rPr lang="en-US" sz="1800" b="1">
                          <a:solidFill>
                            <a:srgbClr val="002060"/>
                          </a:solidFill>
                          <a:latin typeface="Arial"/>
                          <a:ea typeface="Calibri"/>
                          <a:cs typeface="Times New Roman"/>
                        </a:rPr>
                        <a:t>"</a:t>
                      </a:r>
                      <a:r>
                        <a:rPr lang="en-US" sz="20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E</a:t>
                      </a:r>
                      <a:r>
                        <a:rPr lang="en-US" sz="20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en-US" sz="18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Sanjana</a:t>
                      </a:r>
                      <a:r>
                        <a:rPr lang="en-US" sz="2000" b="1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smtClean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K</a:t>
                      </a:r>
                      <a:endParaRPr lang="en-US" sz="1800" b="1" dirty="0">
                        <a:solidFill>
                          <a:srgbClr val="7030A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91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en-US" sz="18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r>
                        <a:rPr lang="en-US" sz="2000" baseline="300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th</a:t>
                      </a:r>
                      <a:r>
                        <a:rPr lang="en-US" sz="20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cross</a:t>
                      </a:r>
                      <a:endParaRPr lang="en-US" sz="18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r>
                        <a:rPr lang="en-US" sz="1800" b="1">
                          <a:solidFill>
                            <a:srgbClr val="002060"/>
                          </a:solidFill>
                          <a:latin typeface="Arial"/>
                          <a:ea typeface="Calibri"/>
                          <a:cs typeface="Times New Roman"/>
                        </a:rPr>
                        <a:t>°</a:t>
                      </a:r>
                      <a:r>
                        <a:rPr lang="en-US" sz="20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84</a:t>
                      </a:r>
                      <a:r>
                        <a:rPr lang="en-US" sz="1800" b="1">
                          <a:solidFill>
                            <a:srgbClr val="002060"/>
                          </a:solidFill>
                          <a:latin typeface="Arial"/>
                          <a:ea typeface="Calibri"/>
                          <a:cs typeface="Times New Roman"/>
                        </a:rPr>
                        <a:t>'</a:t>
                      </a:r>
                      <a:r>
                        <a:rPr lang="en-US" sz="20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85</a:t>
                      </a:r>
                      <a:r>
                        <a:rPr lang="en-US" sz="1800" b="1">
                          <a:solidFill>
                            <a:srgbClr val="002060"/>
                          </a:solidFill>
                          <a:latin typeface="Arial"/>
                          <a:ea typeface="Calibri"/>
                          <a:cs typeface="Times New Roman"/>
                        </a:rPr>
                        <a:t>"</a:t>
                      </a:r>
                      <a:r>
                        <a:rPr lang="en-US" sz="20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</a:t>
                      </a:r>
                      <a:r>
                        <a:rPr lang="en-US" sz="20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en-US" sz="18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77</a:t>
                      </a:r>
                      <a:r>
                        <a:rPr lang="en-US" sz="1800" b="1">
                          <a:solidFill>
                            <a:srgbClr val="002060"/>
                          </a:solidFill>
                          <a:latin typeface="Arial"/>
                          <a:ea typeface="Calibri"/>
                          <a:cs typeface="Times New Roman"/>
                        </a:rPr>
                        <a:t>°</a:t>
                      </a:r>
                      <a:r>
                        <a:rPr lang="en-US" sz="20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58</a:t>
                      </a:r>
                      <a:r>
                        <a:rPr lang="en-US" sz="1800" b="1">
                          <a:solidFill>
                            <a:srgbClr val="002060"/>
                          </a:solidFill>
                          <a:latin typeface="Arial"/>
                          <a:ea typeface="Calibri"/>
                          <a:cs typeface="Times New Roman"/>
                        </a:rPr>
                        <a:t>'</a:t>
                      </a:r>
                      <a:r>
                        <a:rPr lang="en-US" sz="20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r>
                        <a:rPr lang="en-US" sz="1800" b="1">
                          <a:solidFill>
                            <a:srgbClr val="002060"/>
                          </a:solidFill>
                          <a:latin typeface="Arial"/>
                          <a:ea typeface="Calibri"/>
                          <a:cs typeface="Times New Roman"/>
                        </a:rPr>
                        <a:t>"</a:t>
                      </a:r>
                      <a:r>
                        <a:rPr lang="en-US" sz="20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E</a:t>
                      </a:r>
                      <a:r>
                        <a:rPr lang="en-US" sz="20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en-US" sz="18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Hemashree</a:t>
                      </a:r>
                      <a:r>
                        <a:rPr lang="en-US" sz="2000" b="1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smtClean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K</a:t>
                      </a:r>
                      <a:endParaRPr lang="en-US" sz="1800" b="1" dirty="0">
                        <a:solidFill>
                          <a:srgbClr val="7030A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3429000" y="1905000"/>
            <a:ext cx="1905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Study Site: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0" y="0"/>
            <a:ext cx="8655703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Study Area: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Weavers Colony, Bengaluru south, Gottigere Post,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Bannerughatta Road, Bengaluru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560083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v school\Desktop\2022-23 projects\for final lake 2022\Maps\moth.png"/>
          <p:cNvPicPr>
            <a:picLocks noChangeAspect="1" noChangeArrowheads="1"/>
          </p:cNvPicPr>
          <p:nvPr/>
        </p:nvPicPr>
        <p:blipFill>
          <a:blip r:embed="rId2"/>
          <a:srcRect r="54824" b="44019"/>
          <a:stretch>
            <a:fillRect/>
          </a:stretch>
        </p:blipFill>
        <p:spPr bwMode="auto">
          <a:xfrm>
            <a:off x="1447800" y="1600200"/>
            <a:ext cx="6248400" cy="416328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04800"/>
            <a:ext cx="91440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Materials and Methods: </a:t>
            </a:r>
          </a:p>
          <a:p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800" dirty="0" smtClean="0">
                <a:solidFill>
                  <a:srgbClr val="002060"/>
                </a:solidFill>
              </a:rPr>
              <a:t> Selected study area is around 2 Km </a:t>
            </a:r>
          </a:p>
          <a:p>
            <a:endParaRPr lang="en-US" sz="2800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sz="2800" dirty="0" smtClean="0">
                <a:solidFill>
                  <a:srgbClr val="002060"/>
                </a:solidFill>
              </a:rPr>
              <a:t> A white dhoti’s (thin white cloth of 3feet x 6feet )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dirty="0" smtClean="0">
                <a:solidFill>
                  <a:srgbClr val="002060"/>
                </a:solidFill>
              </a:rPr>
              <a:t>top edges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dirty="0" smtClean="0">
                <a:solidFill>
                  <a:srgbClr val="002060"/>
                </a:solidFill>
              </a:rPr>
              <a:t>was tied and few plants were kept around it and a light trap was fixed for the study. </a:t>
            </a:r>
          </a:p>
          <a:p>
            <a:endParaRPr lang="en-US" sz="2800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sz="2800" dirty="0" smtClean="0">
                <a:solidFill>
                  <a:srgbClr val="002060"/>
                </a:solidFill>
              </a:rPr>
              <a:t> Light was left on whole night and Observation was made between 5.00am to 6.30am and  9.00pm to 10.30pm during July to November- 2022.</a:t>
            </a:r>
          </a:p>
          <a:p>
            <a:endParaRPr lang="en-US" sz="2800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sz="2800" dirty="0" smtClean="0">
                <a:solidFill>
                  <a:srgbClr val="002060"/>
                </a:solidFill>
              </a:rPr>
              <a:t> Indentified the Moths through visual methods 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 school\Desktop\2022-23 projects\photos\4. MOTH DATA\Deepthi A 6th std\Deepthi A 6th std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762000"/>
            <a:ext cx="1214438" cy="2209800"/>
          </a:xfrm>
          <a:prstGeom prst="rect">
            <a:avLst/>
          </a:prstGeom>
          <a:noFill/>
        </p:spPr>
      </p:pic>
      <p:pic>
        <p:nvPicPr>
          <p:cNvPr id="1027" name="Picture 3" descr="C:\Users\v school\Desktop\2022-23 projects\photos\4. MOTH DATA\Hemashree 9th std\Hemashree K 9th std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1066800"/>
            <a:ext cx="2358816" cy="2286000"/>
          </a:xfrm>
          <a:prstGeom prst="rect">
            <a:avLst/>
          </a:prstGeom>
          <a:noFill/>
        </p:spPr>
      </p:pic>
      <p:pic>
        <p:nvPicPr>
          <p:cNvPr id="1028" name="Picture 4" descr="C:\Users\v school\Desktop\2022-23 projects\photos\4. MOTH DATA\Lakshitha K 9th std\Lakshitha K 9th std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6588" y="457200"/>
            <a:ext cx="1898810" cy="2743200"/>
          </a:xfrm>
          <a:prstGeom prst="rect">
            <a:avLst/>
          </a:prstGeom>
          <a:noFill/>
        </p:spPr>
      </p:pic>
      <p:pic>
        <p:nvPicPr>
          <p:cNvPr id="1029" name="Picture 5" descr="C:\Users\v school\Desktop\2022-23 projects\photos\4. MOTH DATA\Lekhana S 7th std\Lekhana S 7th std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57800" y="838200"/>
            <a:ext cx="1828800" cy="2438400"/>
          </a:xfrm>
          <a:prstGeom prst="rect">
            <a:avLst/>
          </a:prstGeom>
          <a:noFill/>
        </p:spPr>
      </p:pic>
      <p:pic>
        <p:nvPicPr>
          <p:cNvPr id="1030" name="Picture 6" descr="C:\Users\v school\Desktop\2022-23 projects\photos\4. MOTH DATA\Manohar 7th std\Manohar 7th std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" y="3429000"/>
            <a:ext cx="1371600" cy="3048000"/>
          </a:xfrm>
          <a:prstGeom prst="rect">
            <a:avLst/>
          </a:prstGeom>
          <a:noFill/>
        </p:spPr>
      </p:pic>
      <p:pic>
        <p:nvPicPr>
          <p:cNvPr id="1031" name="Picture 7" descr="C:\Users\v school\Desktop\2022-23 projects\photos\4. MOTH DATA\Namitha h K  7th std\Namitha H K 7th std.jpeg"/>
          <p:cNvPicPr>
            <a:picLocks noChangeAspect="1" noChangeArrowheads="1"/>
          </p:cNvPicPr>
          <p:nvPr/>
        </p:nvPicPr>
        <p:blipFill>
          <a:blip r:embed="rId7"/>
          <a:srcRect t="11765" r="17561"/>
          <a:stretch>
            <a:fillRect/>
          </a:stretch>
        </p:blipFill>
        <p:spPr bwMode="auto">
          <a:xfrm>
            <a:off x="1905000" y="3733800"/>
            <a:ext cx="1676400" cy="2743200"/>
          </a:xfrm>
          <a:prstGeom prst="rect">
            <a:avLst/>
          </a:prstGeom>
          <a:noFill/>
        </p:spPr>
      </p:pic>
      <p:pic>
        <p:nvPicPr>
          <p:cNvPr id="1032" name="Picture 8" descr="C:\Users\v school\Desktop\2022-23 projects\photos\4. MOTH DATA\Nayana 6th std\Nayana 6th std.jpe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10000" y="3429000"/>
            <a:ext cx="1257300" cy="3048000"/>
          </a:xfrm>
          <a:prstGeom prst="rect">
            <a:avLst/>
          </a:prstGeom>
          <a:noFill/>
        </p:spPr>
      </p:pic>
      <p:pic>
        <p:nvPicPr>
          <p:cNvPr id="1033" name="Picture 9" descr="C:\Users\v school\Desktop\2022-23 projects\photos\4. MOTH DATA\Sanjana 6th std\Oleander hawk moth at 4.27pm on 26-07-2022.jpe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flipH="1">
            <a:off x="7162800" y="3429000"/>
            <a:ext cx="1581150" cy="2971800"/>
          </a:xfrm>
          <a:prstGeom prst="rect">
            <a:avLst/>
          </a:prstGeom>
          <a:noFill/>
        </p:spPr>
      </p:pic>
      <p:pic>
        <p:nvPicPr>
          <p:cNvPr id="1034" name="Picture 10" descr="C:\Users\v school\Desktop\2022-23 projects\photos\4. MOTH DATA\Yashaswini 9th std\Yashaswini 9th std.jpeg"/>
          <p:cNvPicPr>
            <a:picLocks noChangeAspect="1" noChangeArrowheads="1"/>
          </p:cNvPicPr>
          <p:nvPr/>
        </p:nvPicPr>
        <p:blipFill>
          <a:blip r:embed="rId10"/>
          <a:srcRect l="6543" t="4444" r="26297" b="31111"/>
          <a:stretch>
            <a:fillRect/>
          </a:stretch>
        </p:blipFill>
        <p:spPr bwMode="auto">
          <a:xfrm>
            <a:off x="5410200" y="3505200"/>
            <a:ext cx="1524000" cy="2904565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743200" y="228600"/>
            <a:ext cx="294035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cap="none" spc="50" dirty="0" smtClean="0">
                <a:ln w="11430">
                  <a:solidFill>
                    <a:srgbClr val="FF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9 Study sites</a:t>
            </a:r>
            <a:endParaRPr lang="en-US" sz="4000" b="1" cap="none" spc="50" dirty="0">
              <a:ln w="11430">
                <a:solidFill>
                  <a:srgbClr val="FF0000"/>
                </a:solidFill>
              </a:ln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533400" y="762000"/>
            <a:ext cx="7848600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Results and Discussion: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We documented Totally 37 species belonging to 9 families of moth.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Erebidae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family was the largest represented by 13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species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We found Moss Footman [</a:t>
            </a:r>
            <a:r>
              <a:rPr kumimoji="0" lang="en-US" sz="24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Nepita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conferta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]  as a common moth in our study area.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By identifying the various moths we understood that moths are very well attracted to light and host plants,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/>
        </p:nvGraphicFramePr>
        <p:xfrm>
          <a:off x="609600" y="3505200"/>
          <a:ext cx="8001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219200" y="838200"/>
          <a:ext cx="4724400" cy="2441448"/>
        </p:xfrm>
        <a:graphic>
          <a:graphicData uri="http://schemas.openxmlformats.org/drawingml/2006/table">
            <a:tbl>
              <a:tblPr/>
              <a:tblGrid>
                <a:gridCol w="965384"/>
                <a:gridCol w="1879508"/>
                <a:gridCol w="1879508"/>
              </a:tblGrid>
              <a:tr h="4069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SL NO</a:t>
                      </a:r>
                      <a:endParaRPr lang="en-US" sz="1800" dirty="0">
                        <a:solidFill>
                          <a:srgbClr val="00B05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MONTH</a:t>
                      </a:r>
                      <a:endParaRPr lang="en-US" sz="1800">
                        <a:solidFill>
                          <a:srgbClr val="00B05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Species</a:t>
                      </a:r>
                      <a:endParaRPr lang="en-US" sz="1800" dirty="0">
                        <a:solidFill>
                          <a:srgbClr val="00B05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9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en-US" sz="16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JULY</a:t>
                      </a:r>
                      <a:endParaRPr lang="en-US" sz="16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21</a:t>
                      </a:r>
                      <a:endParaRPr lang="en-US" sz="16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9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n-US" sz="16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AUGUST</a:t>
                      </a:r>
                      <a:endParaRPr lang="en-US" sz="16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24</a:t>
                      </a:r>
                      <a:endParaRPr lang="en-US" sz="16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9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en-US" sz="16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SEPTEMBER</a:t>
                      </a:r>
                      <a:endParaRPr lang="en-US" sz="16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endParaRPr lang="en-US" sz="16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9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en-US" sz="16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OCTOBER</a:t>
                      </a:r>
                      <a:endParaRPr lang="en-US" sz="16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22</a:t>
                      </a:r>
                      <a:endParaRPr lang="en-US" sz="16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9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en-US" sz="16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NOVEMBER</a:t>
                      </a:r>
                      <a:endParaRPr lang="en-US" sz="16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25</a:t>
                      </a:r>
                      <a:endParaRPr lang="en-US" sz="16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905000" y="228600"/>
            <a:ext cx="4191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Moth found in month wise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1"/>
          <p:cNvSpPr>
            <a:spLocks noChangeArrowheads="1"/>
          </p:cNvSpPr>
          <p:nvPr/>
        </p:nvSpPr>
        <p:spPr bwMode="auto">
          <a:xfrm>
            <a:off x="914400" y="609600"/>
            <a:ext cx="76418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Moth species documented monthly in various study sites </a:t>
            </a:r>
            <a:endParaRPr lang="en-US" sz="2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04797" y="1371600"/>
          <a:ext cx="8646666" cy="4778299"/>
        </p:xfrm>
        <a:graphic>
          <a:graphicData uri="http://schemas.openxmlformats.org/drawingml/2006/table">
            <a:tbl>
              <a:tblPr/>
              <a:tblGrid>
                <a:gridCol w="609603"/>
                <a:gridCol w="1540491"/>
                <a:gridCol w="1200529"/>
                <a:gridCol w="1344628"/>
                <a:gridCol w="709206"/>
                <a:gridCol w="860248"/>
                <a:gridCol w="786465"/>
                <a:gridCol w="797748"/>
                <a:gridCol w="797748"/>
              </a:tblGrid>
              <a:tr h="8692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Sl</a:t>
                      </a:r>
                      <a:r>
                        <a:rPr lang="en-US" sz="20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No</a:t>
                      </a:r>
                      <a:endParaRPr lang="en-US" sz="1800" dirty="0">
                        <a:solidFill>
                          <a:srgbClr val="00B05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Site</a:t>
                      </a:r>
                      <a:endParaRPr lang="en-US" sz="1800" dirty="0">
                        <a:solidFill>
                          <a:srgbClr val="00B05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Latitude</a:t>
                      </a:r>
                      <a:endParaRPr lang="en-US" sz="1800">
                        <a:solidFill>
                          <a:srgbClr val="00B05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Longitude</a:t>
                      </a:r>
                      <a:endParaRPr lang="en-US" sz="1800">
                        <a:solidFill>
                          <a:srgbClr val="00B05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July</a:t>
                      </a:r>
                      <a:endParaRPr lang="en-US" sz="1800">
                        <a:solidFill>
                          <a:srgbClr val="00B05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Aug</a:t>
                      </a:r>
                      <a:endParaRPr lang="en-US" sz="1800">
                        <a:solidFill>
                          <a:srgbClr val="00B05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Sept</a:t>
                      </a:r>
                      <a:endParaRPr lang="en-US" sz="1800">
                        <a:solidFill>
                          <a:srgbClr val="00B05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Oct</a:t>
                      </a:r>
                      <a:endParaRPr lang="en-US" sz="1800" dirty="0">
                        <a:solidFill>
                          <a:srgbClr val="00B05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Nov</a:t>
                      </a:r>
                      <a:endParaRPr lang="en-US" sz="1800" dirty="0">
                        <a:solidFill>
                          <a:srgbClr val="00B05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6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en-US" sz="1400" b="1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en-US" sz="1600" b="1" baseline="300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st</a:t>
                      </a:r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cross</a:t>
                      </a:r>
                      <a:endParaRPr lang="en-US" sz="14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r>
                        <a:rPr lang="en-US" sz="1400" b="1" dirty="0">
                          <a:solidFill>
                            <a:srgbClr val="002060"/>
                          </a:solidFill>
                          <a:latin typeface="Arial"/>
                          <a:ea typeface="Calibri"/>
                          <a:cs typeface="Times New Roman"/>
                        </a:rPr>
                        <a:t>°</a:t>
                      </a:r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84</a:t>
                      </a:r>
                      <a:r>
                        <a:rPr lang="en-US" sz="1400" b="1" dirty="0">
                          <a:solidFill>
                            <a:srgbClr val="002060"/>
                          </a:solidFill>
                          <a:latin typeface="Arial"/>
                          <a:ea typeface="Calibri"/>
                          <a:cs typeface="Times New Roman"/>
                        </a:rPr>
                        <a:t>'</a:t>
                      </a:r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49</a:t>
                      </a:r>
                      <a:r>
                        <a:rPr lang="en-US" sz="1400" b="1" dirty="0">
                          <a:solidFill>
                            <a:srgbClr val="002060"/>
                          </a:solidFill>
                          <a:latin typeface="Arial"/>
                          <a:ea typeface="Calibri"/>
                          <a:cs typeface="Times New Roman"/>
                        </a:rPr>
                        <a:t>"</a:t>
                      </a:r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en-US" sz="14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77</a:t>
                      </a:r>
                      <a:r>
                        <a:rPr lang="en-US" sz="1400" b="1">
                          <a:solidFill>
                            <a:srgbClr val="002060"/>
                          </a:solidFill>
                          <a:latin typeface="Arial"/>
                          <a:ea typeface="Calibri"/>
                          <a:cs typeface="Times New Roman"/>
                        </a:rPr>
                        <a:t>°</a:t>
                      </a:r>
                      <a:r>
                        <a:rPr lang="en-US" sz="16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58</a:t>
                      </a:r>
                      <a:r>
                        <a:rPr lang="en-US" sz="1400" b="1">
                          <a:solidFill>
                            <a:srgbClr val="002060"/>
                          </a:solidFill>
                          <a:latin typeface="Arial"/>
                          <a:ea typeface="Calibri"/>
                          <a:cs typeface="Times New Roman"/>
                        </a:rPr>
                        <a:t>'</a:t>
                      </a:r>
                      <a:r>
                        <a:rPr lang="en-US" sz="16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55</a:t>
                      </a:r>
                      <a:r>
                        <a:rPr lang="en-US" sz="1400" b="1">
                          <a:solidFill>
                            <a:srgbClr val="002060"/>
                          </a:solidFill>
                          <a:latin typeface="Arial"/>
                          <a:ea typeface="Calibri"/>
                          <a:cs typeface="Times New Roman"/>
                        </a:rPr>
                        <a:t>"</a:t>
                      </a:r>
                      <a:r>
                        <a:rPr lang="en-US" sz="16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E</a:t>
                      </a: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n-US" sz="16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en-US" sz="16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en-US" sz="16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en-US" sz="16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n-US" sz="16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6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n-US" sz="1400" b="1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en-US" sz="1600" b="1" baseline="300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rd</a:t>
                      </a:r>
                      <a:r>
                        <a:rPr lang="en-US" sz="16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cross</a:t>
                      </a:r>
                      <a:endParaRPr lang="en-US" sz="1400" b="1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r>
                        <a:rPr lang="en-US" sz="1400" b="1" dirty="0">
                          <a:solidFill>
                            <a:srgbClr val="002060"/>
                          </a:solidFill>
                          <a:latin typeface="Arial"/>
                          <a:ea typeface="Calibri"/>
                          <a:cs typeface="Times New Roman"/>
                        </a:rPr>
                        <a:t>°</a:t>
                      </a:r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84</a:t>
                      </a:r>
                      <a:r>
                        <a:rPr lang="en-US" sz="1400" b="1" dirty="0">
                          <a:solidFill>
                            <a:srgbClr val="002060"/>
                          </a:solidFill>
                          <a:latin typeface="Arial"/>
                          <a:ea typeface="Calibri"/>
                          <a:cs typeface="Times New Roman"/>
                        </a:rPr>
                        <a:t>'</a:t>
                      </a:r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32</a:t>
                      </a:r>
                      <a:r>
                        <a:rPr lang="en-US" sz="1400" b="1" dirty="0">
                          <a:solidFill>
                            <a:srgbClr val="002060"/>
                          </a:solidFill>
                          <a:latin typeface="Arial"/>
                          <a:ea typeface="Calibri"/>
                          <a:cs typeface="Times New Roman"/>
                        </a:rPr>
                        <a:t>"</a:t>
                      </a:r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en-US" sz="14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77</a:t>
                      </a:r>
                      <a:r>
                        <a:rPr lang="en-US" sz="1400" b="1">
                          <a:solidFill>
                            <a:srgbClr val="002060"/>
                          </a:solidFill>
                          <a:latin typeface="Arial"/>
                          <a:ea typeface="Calibri"/>
                          <a:cs typeface="Times New Roman"/>
                        </a:rPr>
                        <a:t>°</a:t>
                      </a:r>
                      <a:r>
                        <a:rPr lang="en-US" sz="16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58</a:t>
                      </a:r>
                      <a:r>
                        <a:rPr lang="en-US" sz="1400" b="1">
                          <a:solidFill>
                            <a:srgbClr val="002060"/>
                          </a:solidFill>
                          <a:latin typeface="Arial"/>
                          <a:ea typeface="Calibri"/>
                          <a:cs typeface="Times New Roman"/>
                        </a:rPr>
                        <a:t>'</a:t>
                      </a:r>
                      <a:r>
                        <a:rPr lang="en-US" sz="16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38</a:t>
                      </a:r>
                      <a:r>
                        <a:rPr lang="en-US" sz="1400" b="1">
                          <a:solidFill>
                            <a:srgbClr val="002060"/>
                          </a:solidFill>
                          <a:latin typeface="Arial"/>
                          <a:ea typeface="Calibri"/>
                          <a:cs typeface="Times New Roman"/>
                        </a:rPr>
                        <a:t>"</a:t>
                      </a:r>
                      <a:r>
                        <a:rPr lang="en-US" sz="16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E</a:t>
                      </a: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en-US" sz="16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n-US" sz="16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en-US" sz="16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n-US" sz="16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en-US" sz="16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6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en-US" sz="1400" b="1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r>
                        <a:rPr lang="en-US" sz="1600" b="1" baseline="300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th</a:t>
                      </a:r>
                      <a:r>
                        <a:rPr lang="en-US" sz="16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cross</a:t>
                      </a:r>
                      <a:endParaRPr lang="en-US" sz="1400" b="1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r>
                        <a:rPr lang="en-US" sz="1400" b="1" dirty="0">
                          <a:solidFill>
                            <a:srgbClr val="002060"/>
                          </a:solidFill>
                          <a:latin typeface="Arial"/>
                          <a:ea typeface="Calibri"/>
                          <a:cs typeface="Times New Roman"/>
                        </a:rPr>
                        <a:t>°</a:t>
                      </a:r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84</a:t>
                      </a:r>
                      <a:r>
                        <a:rPr lang="en-US" sz="1400" b="1" dirty="0">
                          <a:solidFill>
                            <a:srgbClr val="002060"/>
                          </a:solidFill>
                          <a:latin typeface="Arial"/>
                          <a:ea typeface="Calibri"/>
                          <a:cs typeface="Times New Roman"/>
                        </a:rPr>
                        <a:t>'</a:t>
                      </a:r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52</a:t>
                      </a:r>
                      <a:r>
                        <a:rPr lang="en-US" sz="1400" b="1" dirty="0">
                          <a:solidFill>
                            <a:srgbClr val="002060"/>
                          </a:solidFill>
                          <a:latin typeface="Arial"/>
                          <a:ea typeface="Calibri"/>
                          <a:cs typeface="Times New Roman"/>
                        </a:rPr>
                        <a:t>"</a:t>
                      </a:r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en-US" sz="14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77</a:t>
                      </a:r>
                      <a:r>
                        <a:rPr lang="en-US" sz="1400" b="1" dirty="0">
                          <a:solidFill>
                            <a:srgbClr val="002060"/>
                          </a:solidFill>
                          <a:latin typeface="Arial"/>
                          <a:ea typeface="Calibri"/>
                          <a:cs typeface="Times New Roman"/>
                        </a:rPr>
                        <a:t>°</a:t>
                      </a:r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58</a:t>
                      </a:r>
                      <a:r>
                        <a:rPr lang="en-US" sz="1400" b="1" dirty="0">
                          <a:solidFill>
                            <a:srgbClr val="002060"/>
                          </a:solidFill>
                          <a:latin typeface="Arial"/>
                          <a:ea typeface="Calibri"/>
                          <a:cs typeface="Times New Roman"/>
                        </a:rPr>
                        <a:t>'</a:t>
                      </a:r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43</a:t>
                      </a:r>
                      <a:r>
                        <a:rPr lang="en-US" sz="1400" b="1" dirty="0">
                          <a:solidFill>
                            <a:srgbClr val="002060"/>
                          </a:solidFill>
                          <a:latin typeface="Arial"/>
                          <a:ea typeface="Calibri"/>
                          <a:cs typeface="Times New Roman"/>
                        </a:rPr>
                        <a:t>"</a:t>
                      </a:r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E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en-US" sz="14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en-US" sz="16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en-US" sz="16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en-US" sz="16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en-US" sz="16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en-US" sz="16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73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en-US" sz="1400" b="1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r>
                        <a:rPr lang="en-US" sz="1600" b="1" baseline="300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th</a:t>
                      </a:r>
                      <a:r>
                        <a:rPr lang="en-US" sz="16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cross</a:t>
                      </a:r>
                      <a:endParaRPr lang="en-US" sz="1400" b="1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r>
                        <a:rPr lang="en-US" sz="1400" b="1" dirty="0">
                          <a:solidFill>
                            <a:srgbClr val="002060"/>
                          </a:solidFill>
                          <a:latin typeface="Arial"/>
                          <a:ea typeface="Calibri"/>
                          <a:cs typeface="Times New Roman"/>
                        </a:rPr>
                        <a:t>°</a:t>
                      </a:r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84</a:t>
                      </a:r>
                      <a:r>
                        <a:rPr lang="en-US" sz="1400" b="1" dirty="0">
                          <a:solidFill>
                            <a:srgbClr val="002060"/>
                          </a:solidFill>
                          <a:latin typeface="Arial"/>
                          <a:ea typeface="Calibri"/>
                          <a:cs typeface="Times New Roman"/>
                        </a:rPr>
                        <a:t>'</a:t>
                      </a:r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51</a:t>
                      </a:r>
                      <a:r>
                        <a:rPr lang="en-US" sz="1400" b="1" dirty="0">
                          <a:solidFill>
                            <a:srgbClr val="002060"/>
                          </a:solidFill>
                          <a:latin typeface="Arial"/>
                          <a:ea typeface="Calibri"/>
                          <a:cs typeface="Times New Roman"/>
                        </a:rPr>
                        <a:t>"</a:t>
                      </a:r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en-US" sz="14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77</a:t>
                      </a:r>
                      <a:r>
                        <a:rPr lang="en-US" sz="1400" b="1" dirty="0">
                          <a:solidFill>
                            <a:srgbClr val="002060"/>
                          </a:solidFill>
                          <a:latin typeface="Arial"/>
                          <a:ea typeface="Calibri"/>
                          <a:cs typeface="Times New Roman"/>
                        </a:rPr>
                        <a:t>°</a:t>
                      </a:r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58</a:t>
                      </a:r>
                      <a:r>
                        <a:rPr lang="en-US" sz="1400" b="1" dirty="0">
                          <a:solidFill>
                            <a:srgbClr val="002060"/>
                          </a:solidFill>
                          <a:latin typeface="Arial"/>
                          <a:ea typeface="Calibri"/>
                          <a:cs typeface="Times New Roman"/>
                        </a:rPr>
                        <a:t>'</a:t>
                      </a:r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35</a:t>
                      </a:r>
                      <a:r>
                        <a:rPr lang="en-US" sz="1400" b="1" dirty="0">
                          <a:solidFill>
                            <a:srgbClr val="002060"/>
                          </a:solidFill>
                          <a:latin typeface="Arial"/>
                          <a:ea typeface="Calibri"/>
                          <a:cs typeface="Times New Roman"/>
                        </a:rPr>
                        <a:t>"</a:t>
                      </a:r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E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en-US" sz="14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n-US" sz="16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n-US" sz="16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en-US" sz="16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n-US" sz="16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n-US" sz="16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73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en-US" sz="1400" b="1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r>
                        <a:rPr lang="en-US" sz="1600" b="1" baseline="300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th</a:t>
                      </a:r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cross </a:t>
                      </a:r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(N)</a:t>
                      </a:r>
                      <a:endParaRPr lang="en-US" sz="14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r>
                        <a:rPr lang="en-US" sz="1400" b="1">
                          <a:solidFill>
                            <a:srgbClr val="002060"/>
                          </a:solidFill>
                          <a:latin typeface="Arial"/>
                          <a:ea typeface="Calibri"/>
                          <a:cs typeface="Times New Roman"/>
                        </a:rPr>
                        <a:t>°</a:t>
                      </a:r>
                      <a:r>
                        <a:rPr lang="en-US" sz="16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84</a:t>
                      </a:r>
                      <a:r>
                        <a:rPr lang="en-US" sz="1400" b="1">
                          <a:solidFill>
                            <a:srgbClr val="002060"/>
                          </a:solidFill>
                          <a:latin typeface="Arial"/>
                          <a:ea typeface="Calibri"/>
                          <a:cs typeface="Times New Roman"/>
                        </a:rPr>
                        <a:t>'</a:t>
                      </a:r>
                      <a:r>
                        <a:rPr lang="en-US" sz="16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76</a:t>
                      </a:r>
                      <a:r>
                        <a:rPr lang="en-US" sz="1400" b="1">
                          <a:solidFill>
                            <a:srgbClr val="002060"/>
                          </a:solidFill>
                          <a:latin typeface="Arial"/>
                          <a:ea typeface="Calibri"/>
                          <a:cs typeface="Times New Roman"/>
                        </a:rPr>
                        <a:t>"</a:t>
                      </a:r>
                      <a:r>
                        <a:rPr lang="en-US" sz="16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</a:t>
                      </a: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77</a:t>
                      </a:r>
                      <a:r>
                        <a:rPr lang="en-US" sz="1400" b="1" dirty="0">
                          <a:solidFill>
                            <a:srgbClr val="002060"/>
                          </a:solidFill>
                          <a:latin typeface="Arial"/>
                          <a:ea typeface="Calibri"/>
                          <a:cs typeface="Times New Roman"/>
                        </a:rPr>
                        <a:t>°</a:t>
                      </a:r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58</a:t>
                      </a:r>
                      <a:r>
                        <a:rPr lang="en-US" sz="1400" b="1" dirty="0">
                          <a:solidFill>
                            <a:srgbClr val="002060"/>
                          </a:solidFill>
                          <a:latin typeface="Arial"/>
                          <a:ea typeface="Calibri"/>
                          <a:cs typeface="Times New Roman"/>
                        </a:rPr>
                        <a:t>'</a:t>
                      </a:r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37</a:t>
                      </a:r>
                      <a:r>
                        <a:rPr lang="en-US" sz="1400" b="1" dirty="0">
                          <a:solidFill>
                            <a:srgbClr val="002060"/>
                          </a:solidFill>
                          <a:latin typeface="Arial"/>
                          <a:ea typeface="Calibri"/>
                          <a:cs typeface="Times New Roman"/>
                        </a:rPr>
                        <a:t>"</a:t>
                      </a:r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E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en-US" sz="14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en-US" sz="16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n-US" sz="16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en-US" sz="16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en-US" sz="16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en-US" sz="16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73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en-US" sz="1400" b="1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r>
                        <a:rPr lang="en-US" sz="1600" b="1" baseline="300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th</a:t>
                      </a:r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cross (S)</a:t>
                      </a:r>
                      <a:endParaRPr lang="en-US" sz="14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r>
                        <a:rPr lang="en-US" sz="1400" b="1">
                          <a:solidFill>
                            <a:srgbClr val="002060"/>
                          </a:solidFill>
                          <a:latin typeface="Arial"/>
                          <a:ea typeface="Calibri"/>
                          <a:cs typeface="Times New Roman"/>
                        </a:rPr>
                        <a:t>°</a:t>
                      </a:r>
                      <a:r>
                        <a:rPr lang="en-US" sz="16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84</a:t>
                      </a:r>
                      <a:r>
                        <a:rPr lang="en-US" sz="1400" b="1">
                          <a:solidFill>
                            <a:srgbClr val="002060"/>
                          </a:solidFill>
                          <a:latin typeface="Arial"/>
                          <a:ea typeface="Calibri"/>
                          <a:cs typeface="Times New Roman"/>
                        </a:rPr>
                        <a:t>'48"</a:t>
                      </a:r>
                      <a:r>
                        <a:rPr lang="en-US" sz="16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</a:t>
                      </a: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77</a:t>
                      </a:r>
                      <a:r>
                        <a:rPr lang="en-US" sz="1400" b="1" dirty="0">
                          <a:solidFill>
                            <a:srgbClr val="002060"/>
                          </a:solidFill>
                          <a:latin typeface="Arial"/>
                          <a:ea typeface="Calibri"/>
                          <a:cs typeface="Times New Roman"/>
                        </a:rPr>
                        <a:t>°</a:t>
                      </a:r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58</a:t>
                      </a:r>
                      <a:r>
                        <a:rPr lang="en-US" sz="1400" b="1" dirty="0">
                          <a:solidFill>
                            <a:srgbClr val="002060"/>
                          </a:solidFill>
                          <a:latin typeface="Arial"/>
                          <a:ea typeface="Calibri"/>
                          <a:cs typeface="Times New Roman"/>
                        </a:rPr>
                        <a:t>'</a:t>
                      </a:r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25</a:t>
                      </a:r>
                      <a:r>
                        <a:rPr lang="en-US" sz="1400" b="1" dirty="0">
                          <a:solidFill>
                            <a:srgbClr val="002060"/>
                          </a:solidFill>
                          <a:latin typeface="Arial"/>
                          <a:ea typeface="Calibri"/>
                          <a:cs typeface="Times New Roman"/>
                        </a:rPr>
                        <a:t>"</a:t>
                      </a:r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E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en-US" sz="14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n-US" sz="16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en-US" sz="16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n-US" sz="16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n-US" sz="16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en-US" sz="16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79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en-US" sz="14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r>
                        <a:rPr lang="en-US" sz="1600" b="1" baseline="300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th</a:t>
                      </a:r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cross </a:t>
                      </a:r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(N)</a:t>
                      </a:r>
                      <a:endParaRPr lang="en-US" sz="14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r>
                        <a:rPr lang="en-US" sz="1400" b="1" dirty="0">
                          <a:solidFill>
                            <a:srgbClr val="002060"/>
                          </a:solidFill>
                          <a:latin typeface="Arial"/>
                          <a:ea typeface="Calibri"/>
                          <a:cs typeface="Times New Roman"/>
                        </a:rPr>
                        <a:t>°</a:t>
                      </a:r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84</a:t>
                      </a:r>
                      <a:r>
                        <a:rPr lang="en-US" sz="1400" b="1" dirty="0">
                          <a:solidFill>
                            <a:srgbClr val="002060"/>
                          </a:solidFill>
                          <a:latin typeface="Arial"/>
                          <a:ea typeface="Calibri"/>
                          <a:cs typeface="Times New Roman"/>
                        </a:rPr>
                        <a:t>'</a:t>
                      </a:r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66</a:t>
                      </a:r>
                      <a:r>
                        <a:rPr lang="en-US" sz="1400" b="1" dirty="0">
                          <a:solidFill>
                            <a:srgbClr val="002060"/>
                          </a:solidFill>
                          <a:latin typeface="Arial"/>
                          <a:ea typeface="Calibri"/>
                          <a:cs typeface="Times New Roman"/>
                        </a:rPr>
                        <a:t>"</a:t>
                      </a:r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en-US" sz="14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77</a:t>
                      </a:r>
                      <a:r>
                        <a:rPr lang="en-US" sz="1400" b="1" dirty="0">
                          <a:solidFill>
                            <a:srgbClr val="002060"/>
                          </a:solidFill>
                          <a:latin typeface="Arial"/>
                          <a:ea typeface="Calibri"/>
                          <a:cs typeface="Times New Roman"/>
                        </a:rPr>
                        <a:t>°</a:t>
                      </a:r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58</a:t>
                      </a:r>
                      <a:r>
                        <a:rPr lang="en-US" sz="1400" b="1" dirty="0">
                          <a:solidFill>
                            <a:srgbClr val="002060"/>
                          </a:solidFill>
                          <a:latin typeface="Arial"/>
                          <a:ea typeface="Calibri"/>
                          <a:cs typeface="Times New Roman"/>
                        </a:rPr>
                        <a:t>'</a:t>
                      </a:r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r>
                        <a:rPr lang="en-US" sz="1400" b="1" dirty="0">
                          <a:solidFill>
                            <a:srgbClr val="002060"/>
                          </a:solidFill>
                          <a:latin typeface="Arial"/>
                          <a:ea typeface="Calibri"/>
                          <a:cs typeface="Times New Roman"/>
                        </a:rPr>
                        <a:t>"</a:t>
                      </a:r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E</a:t>
                      </a:r>
                      <a:endParaRPr lang="en-US" sz="14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en-US" sz="16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en-US" sz="16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en-US" sz="16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en-US" sz="16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en-US" sz="16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6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en-US" sz="1400" b="1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r>
                        <a:rPr lang="en-US" sz="1600" b="1" baseline="300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th</a:t>
                      </a:r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cross (S)</a:t>
                      </a:r>
                      <a:endParaRPr lang="en-US" sz="14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r>
                        <a:rPr lang="en-US" sz="1400" b="1">
                          <a:solidFill>
                            <a:srgbClr val="002060"/>
                          </a:solidFill>
                          <a:latin typeface="Arial"/>
                          <a:ea typeface="Calibri"/>
                          <a:cs typeface="Times New Roman"/>
                        </a:rPr>
                        <a:t>°</a:t>
                      </a:r>
                      <a:r>
                        <a:rPr lang="en-US" sz="16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84</a:t>
                      </a:r>
                      <a:r>
                        <a:rPr lang="en-US" sz="1400" b="1">
                          <a:solidFill>
                            <a:srgbClr val="002060"/>
                          </a:solidFill>
                          <a:latin typeface="Arial"/>
                          <a:ea typeface="Calibri"/>
                          <a:cs typeface="Times New Roman"/>
                        </a:rPr>
                        <a:t>'</a:t>
                      </a:r>
                      <a:r>
                        <a:rPr lang="en-US" sz="16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60</a:t>
                      </a:r>
                      <a:r>
                        <a:rPr lang="en-US" sz="1400" b="1">
                          <a:solidFill>
                            <a:srgbClr val="002060"/>
                          </a:solidFill>
                          <a:latin typeface="Arial"/>
                          <a:ea typeface="Calibri"/>
                          <a:cs typeface="Times New Roman"/>
                        </a:rPr>
                        <a:t>"</a:t>
                      </a:r>
                      <a:r>
                        <a:rPr lang="en-US" sz="16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</a:t>
                      </a: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77</a:t>
                      </a:r>
                      <a:r>
                        <a:rPr lang="en-US" sz="1400" b="1">
                          <a:solidFill>
                            <a:srgbClr val="002060"/>
                          </a:solidFill>
                          <a:latin typeface="Arial"/>
                          <a:ea typeface="Calibri"/>
                          <a:cs typeface="Times New Roman"/>
                        </a:rPr>
                        <a:t>°</a:t>
                      </a:r>
                      <a:r>
                        <a:rPr lang="en-US" sz="16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58</a:t>
                      </a:r>
                      <a:r>
                        <a:rPr lang="en-US" sz="1400" b="1">
                          <a:solidFill>
                            <a:srgbClr val="002060"/>
                          </a:solidFill>
                          <a:latin typeface="Arial"/>
                          <a:ea typeface="Calibri"/>
                          <a:cs typeface="Times New Roman"/>
                        </a:rPr>
                        <a:t>'</a:t>
                      </a:r>
                      <a:r>
                        <a:rPr lang="en-US" sz="16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r>
                        <a:rPr lang="en-US" sz="1400" b="1">
                          <a:solidFill>
                            <a:srgbClr val="002060"/>
                          </a:solidFill>
                          <a:latin typeface="Arial"/>
                          <a:ea typeface="Calibri"/>
                          <a:cs typeface="Times New Roman"/>
                        </a:rPr>
                        <a:t>"</a:t>
                      </a:r>
                      <a:r>
                        <a:rPr lang="en-US" sz="16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E</a:t>
                      </a: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n-US" sz="16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n-US" sz="16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n-US" sz="16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en-US" sz="16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n-US" sz="16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48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en-US" sz="1400" b="1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r>
                        <a:rPr lang="en-US" sz="1600" b="1" baseline="300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th</a:t>
                      </a:r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cross</a:t>
                      </a:r>
                      <a:endParaRPr lang="en-US" sz="14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r>
                        <a:rPr lang="en-US" sz="1400" b="1" dirty="0">
                          <a:solidFill>
                            <a:srgbClr val="002060"/>
                          </a:solidFill>
                          <a:latin typeface="Arial"/>
                          <a:ea typeface="Calibri"/>
                          <a:cs typeface="Times New Roman"/>
                        </a:rPr>
                        <a:t>°</a:t>
                      </a:r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84</a:t>
                      </a:r>
                      <a:r>
                        <a:rPr lang="en-US" sz="1400" b="1" dirty="0">
                          <a:solidFill>
                            <a:srgbClr val="002060"/>
                          </a:solidFill>
                          <a:latin typeface="Arial"/>
                          <a:ea typeface="Calibri"/>
                          <a:cs typeface="Times New Roman"/>
                        </a:rPr>
                        <a:t>'</a:t>
                      </a:r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85</a:t>
                      </a:r>
                      <a:r>
                        <a:rPr lang="en-US" sz="1400" b="1" dirty="0">
                          <a:solidFill>
                            <a:srgbClr val="002060"/>
                          </a:solidFill>
                          <a:latin typeface="Arial"/>
                          <a:ea typeface="Calibri"/>
                          <a:cs typeface="Times New Roman"/>
                        </a:rPr>
                        <a:t>"</a:t>
                      </a:r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en-US" sz="14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77</a:t>
                      </a:r>
                      <a:r>
                        <a:rPr lang="en-US" sz="1400" b="1">
                          <a:solidFill>
                            <a:srgbClr val="002060"/>
                          </a:solidFill>
                          <a:latin typeface="Arial"/>
                          <a:ea typeface="Calibri"/>
                          <a:cs typeface="Times New Roman"/>
                        </a:rPr>
                        <a:t>°</a:t>
                      </a:r>
                      <a:r>
                        <a:rPr lang="en-US" sz="16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58</a:t>
                      </a:r>
                      <a:r>
                        <a:rPr lang="en-US" sz="1400" b="1">
                          <a:solidFill>
                            <a:srgbClr val="002060"/>
                          </a:solidFill>
                          <a:latin typeface="Arial"/>
                          <a:ea typeface="Calibri"/>
                          <a:cs typeface="Times New Roman"/>
                        </a:rPr>
                        <a:t>'</a:t>
                      </a:r>
                      <a:r>
                        <a:rPr lang="en-US" sz="16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r>
                        <a:rPr lang="en-US" sz="1400" b="1">
                          <a:solidFill>
                            <a:srgbClr val="002060"/>
                          </a:solidFill>
                          <a:latin typeface="Arial"/>
                          <a:ea typeface="Calibri"/>
                          <a:cs typeface="Times New Roman"/>
                        </a:rPr>
                        <a:t>"</a:t>
                      </a:r>
                      <a:r>
                        <a:rPr lang="en-US" sz="16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E</a:t>
                      </a: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n-US" sz="16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en-US" sz="16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en-US" sz="16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n-US" sz="16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n-US" sz="16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470</TotalTime>
  <Words>1292</Words>
  <Application>Microsoft Office PowerPoint</Application>
  <PresentationFormat>On-screen Show (4:3)</PresentationFormat>
  <Paragraphs>619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Verve</vt:lpstr>
      <vt:lpstr>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 school</dc:creator>
  <cp:lastModifiedBy>v school</cp:lastModifiedBy>
  <cp:revision>71</cp:revision>
  <dcterms:created xsi:type="dcterms:W3CDTF">2006-08-16T00:00:00Z</dcterms:created>
  <dcterms:modified xsi:type="dcterms:W3CDTF">2022-12-14T04:00:44Z</dcterms:modified>
</cp:coreProperties>
</file>